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10"/>
  </p:notesMasterIdLst>
  <p:sldIdLst>
    <p:sldId id="314" r:id="rId2"/>
    <p:sldId id="301" r:id="rId3"/>
    <p:sldId id="322" r:id="rId4"/>
    <p:sldId id="316" r:id="rId5"/>
    <p:sldId id="323" r:id="rId6"/>
    <p:sldId id="319" r:id="rId7"/>
    <p:sldId id="324" r:id="rId8"/>
    <p:sldId id="325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serrat" panose="00000500000000000000" pitchFamily="50" charset="0"/>
      <p:regular r:id="rId17"/>
      <p:bold r:id="rId18"/>
      <p:italic r:id="rId19"/>
      <p:boldItalic r:id="rId20"/>
    </p:embeddedFont>
    <p:embeddedFont>
      <p:font typeface="Montserrat ExtraBold" panose="00000900000000000000" pitchFamily="50" charset="0"/>
      <p:bold r:id="rId21"/>
      <p:italic r:id="rId22"/>
      <p:boldItalic r:id="rId23"/>
    </p:embeddedFont>
    <p:embeddedFont>
      <p:font typeface="Montserrat Medium" panose="00000600000000000000" pitchFamily="50" charset="0"/>
      <p:regular r:id="rId24"/>
      <p:italic r:id="rId25"/>
    </p:embeddedFont>
    <p:embeddedFont>
      <p:font typeface="Montserrat SemiBold" panose="00000700000000000000" pitchFamily="50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- Option A" id="{F2DCD185-C764-BE45-97E1-644D800FB96C}">
          <p14:sldIdLst>
            <p14:sldId id="314"/>
            <p14:sldId id="301"/>
            <p14:sldId id="322"/>
            <p14:sldId id="316"/>
            <p14:sldId id="323"/>
            <p14:sldId id="319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2" pos="748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72D"/>
    <a:srgbClr val="E12C25"/>
    <a:srgbClr val="DF3726"/>
    <a:srgbClr val="FF877D"/>
    <a:srgbClr val="FDEDE8"/>
    <a:srgbClr val="F8D7CD"/>
    <a:srgbClr val="AC9993"/>
    <a:srgbClr val="B69F99"/>
    <a:srgbClr val="FEDED5"/>
    <a:srgbClr val="CDB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69725" autoAdjust="0"/>
  </p:normalViewPr>
  <p:slideViewPr>
    <p:cSldViewPr snapToGrid="0" snapToObjects="1">
      <p:cViewPr>
        <p:scale>
          <a:sx n="50" d="100"/>
          <a:sy n="50" d="100"/>
        </p:scale>
        <p:origin x="1734" y="330"/>
      </p:cViewPr>
      <p:guideLst>
        <p:guide pos="748"/>
        <p:guide pos="249"/>
        <p:guide orient="horz" pos="1620"/>
      </p:guideLst>
    </p:cSldViewPr>
  </p:slideViewPr>
  <p:notesTextViewPr>
    <p:cViewPr>
      <p:scale>
        <a:sx n="1" d="1"/>
        <a:sy n="1" d="1"/>
      </p:scale>
      <p:origin x="0" y="-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23:00:56.650"/>
    </inkml:context>
    <inkml:brush xml:id="br0">
      <inkml:brushProperty name="width" value="0.05" units="cm"/>
      <inkml:brushProperty name="height" value="0.05" units="cm"/>
      <inkml:brushProperty name="color" value="#CC392F"/>
    </inkml:brush>
  </inkml:definitions>
  <inkml:trace contextRef="#ctx0" brushRef="#br0">179 14729 24575,'0'-9'0,"3"-79"0,-2 14 0,-1-10-1440,1 3 1,1-6-1,-2 0 1440,-3-1 0,-1-1 0,-2 0 0,-2-5 0,-1-2 0,-2 5 0,0 14 0,-2 3 0,-1 1 161,2 3 1,-1 0-1,1 4-161,-1-9 0,1 5 0,6 5 0,1 2 0,-1 2 0,1-1 0,2-13 0,-1-3 0,0 0 0,-1-1 0,3-4 0,1 2 0,-1 20 0,1 2 443,1 2 0,0 3-443,0-22 0,0-19 0,0-3 0,0 35 0,0-1 0,0 9 0,0 1 0,1-8 0,0 0 2203,0-33-2203,3 6 746,-3 17-746,0 14 0,-1-5 0,0-7 0,2 19 0,-1-2 0,-1 0 0,1-1 0,1-13 0,1 0 0,-2 14 0,0 1 0,2-1 0,0 0 0,2-45 0,-4 34 0,1-3-266,-1 4 0,0-2 266,-1-17 0,0 2 0,0 26 0,0 2 0,0-5 0,0 3 0,0-9 0,2-7 0,-1-1 0,1-10 0,-2 1 532,2-6-532,0 11 0,5-15 0,-3 27 0,0-4 0,-4 18 0,2-6 0,-2 5 0,4-21 0,-1-9 0,4-19 0,-3 10 0,5 0 0,-6 19 0,3 2 0,-3 1-6784,-2-2 6784,-1-22 0,0-4-26,0 39 0,0-1 26,0 6 0,0 0 0,0-2 0,0 1 0,0-33 0,2-1 0,-1 22 6758,1-5-6758,-2 9 78,0-7-78,0 6 0,0-8 0,0 13 0,0-5 0,0 8 0,0-9 0,0 10 0,0-2 0,0 11 0,0-8 0,0-2 0,0-27 0,-2 9 0,0-7 0,-1 17 0,1 18 0,2-1 0,0 8 0,0-13 0,0-4 0,-2-7 0,2 4 0,-2-5 0,2 4 0,-4-18 0,1 3 0,-9-22 0,3 7 0,-1-3 0,3 13 0,5 9 0,-2 2 0,3-7 0,-2 9 0,2-16 0,-1 11 0,2-1 0,0 2 0,0 15 0,0 1 0,0 0 0,0 0 0,0-4 0,0 0 0,0 3 0,0-1 0,0 1 0,0-9 0,0 10 0,0-11 0,0 15 0,2-14 0,0 12 0,1-13 0,0-1 0,-2-6 0,1 4 0,-2 7 0,0 4 0,0-4 0,0 7 0,2-11 0,-2 9 0,2-3 0,-2-1 0,0 9 0,0-6 0,0 7 0,2-3 0,-2 11 0,3-1 0,-2 6 0,0-8 0,1-2 0,-1-8 0,1 5 0,-2 3 0,0 5 0,0-4 0,1 3 0,1-9 0,2 2 0,-2-15 0,0 7 0,0-9 0,-1 14 0,1 1 0,-1 12 0,3 4 0,1-4 0,2 1 0,1-7 0,-3 3 0,1-2 0,-4 5 0,3 1 0,-5 4 0,5-3 0,-5 1 0,2-3 0,-2 0 0,0-7 0,0 6 0,0-6 0,0 7 0,0-5 0,0 7 0,0-6 0,0 6 0,0-6 0,0 3 0,0-3 0,0 6 0,-2-9 0,2 8 0,-2-8 0,2 9 0,0 3 0,0 1 0,0 3 0,0 1 0,0 0 0,0-2 0,-2-1 0,-1-4 0,-1 6 0,0-3 0,3 8 0,0-9 0,0 9 0,-1-12 0,1 6 0,0-5 0,0 6 0,1 0 0,0 0 0,0 0 0,0 1 0,-2 3 0,1 1 0,-3-1 0,2 4 0,-1-3 0,2 6 0,-2-5 0,-3 2 0,-1-5 0,-3 2 0,2 2 0,3 0 0,2 6 0,3-1 0,-2 4 0,2 1 0,0 4 0,0 2 0,0-8 0,0 4 0,0-8 0,0 9 0,0 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23:01:00.194"/>
    </inkml:context>
    <inkml:brush xml:id="br0">
      <inkml:brushProperty name="width" value="0.05" units="cm"/>
      <inkml:brushProperty name="height" value="0.05" units="cm"/>
      <inkml:brushProperty name="color" value="#CC392F"/>
    </inkml:brush>
  </inkml:definitions>
  <inkml:trace contextRef="#ctx0" brushRef="#br0">225 1 24575,'-3'83'0,"1"-1"0,2-22 0,0 8 0,0-14 0,-2-4 0,2-5 0,-2-5 0,0 9 0,0-2 0,0 8 0,-2 0 0,4-1 0,-2 1 0,2 3 0,0 1 0,0 8 0,0-4 0,0 7 0,2 1 0,-2 9 0,2-9 0,-2 3 0,-2-4 0,2 10 0,-4 1 0,3 17 0,0-47 0,0 2 0,1 11 0,0 1 0,2 0 0,1 0 0,1 6 0,1-1 0,-1-10 0,-1-2 0,5 41 0,-8-11 0,0-17 0,0 24 0,0 0 0,2-36 0,1 2 0,0-3 0,1 1 0,1 6 0,1-2 0,-3-10 0,0-4 0,2 43 0,-5-26 0,0 0 0,0-10 0,0 8 0,0-4 0,0 9 0,0-5 0,0 3 0,0-16 0,0 1 0,0-12 0,0 8 0,0 7 0,-2 22 0,-1 5 0,0 17 0,1-10 0,2-9 0,0-9 0,0-18 0,-3 2 0,0-8 0,-7 7 0,3 0 0,-6 14 0,6-6 0,-1 2 0,6-9 0,-2 4 0,1 7 0,-2 18 0,0 7 0,2 3 0,1-15 0,2-9 0,0-10 0,0 3 0,0-9 0,-2-6 0,0-5 0,-2 3 0,2 0 0,-2 11 0,2 6 0,-3 22 0,0-12 0,2 13 0,0-22 0,2 4 0,-1 1 0,2 4 0,-2 7 0,0-9 0,-3 10 0,2-11 0,-1 13 0,4-12 0,-5 14 0,5-20 0,-2 16 0,0-22 0,1 10 0,-2-9 0,2 6 0,-1-3 0,2 5 0,0 6 0,-2 24 0,1-3 0,-1 5 0,0-20 0,-1-1 0,-2-12 0,1 10 0,1-9 0,-1 1 0,4-4 0,-2-18 0,2-6 0,0-11 0,0 8 0,0 10 0,0 18 0,-2 5 0,-1 15 0,-2-4 0,3-1 0,-2-8 0,1-5 0,-4 9 0,4 13 0,-4 7 0,7-41 0,0 1 0,-3 0 0,1 2 0,0 3 0,0 0 0,-1 37 0,-1-8 0,3-28 0,-5 2 0,4-2 0,-5 5 0,3-4 0,1 2 0,-1 5 0,4-7 0,-2-1 0,2-17 0,0-8 0,0-2 0,0 14 0,0 7 0,0 34 0,0 3 0,0-31 0,0 1 0,0-13 0,0-1 0,-1 1 0,2-2 0,0 17 0,0-12 0,0-15 0,-1 2 0,0 6 0,0 13 0,0-4 0,2 5 0,1-8 0,-1 0 0,0-2 0,0 1 0,0 4 0,2-3 0,0 5 0,0-12 0,2 8 0,-2-7 0,4 14 0,-4-4 0,3 8 0,-5-5 0,2 11 0,-3-13 0,1 7 0,-2-13 0,0-1 0,2 2 0,-2 9 0,2 1 0,5 20 0,6 4 0,4-7 0,-2-13 0,-6-26 0,-5-13 0,-2 10 0,1-1 0,-1 18 0,4 1 0,2 3 0,1-3 0,1-1 0,-3-9 0,1 0 0,-2-8 0,-1-7 0,-4-10 0,2-4 0,-2-1 0,1 0 0,2 6 0,-2 0 0,3 1 0,-2 3 0,0-7 0,0-1 0,-1-4 0,0 3 0,-1 5 0,0 5 0,1 5 0,3 1 0,-1 13 0,4 2 0,-4 13 0,4-7 0,-2-3 0,-1-20 0,-1-11 0,-3-9 0,-1 13 0,0-9 0,0 7 0,1-17 0,-1-4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23:01:03.141"/>
    </inkml:context>
    <inkml:brush xml:id="br0">
      <inkml:brushProperty name="width" value="0.05" units="cm"/>
      <inkml:brushProperty name="height" value="0.05" units="cm"/>
      <inkml:brushProperty name="color" value="#CC392F"/>
    </inkml:brush>
  </inkml:definitions>
  <inkml:trace contextRef="#ctx0" brushRef="#br0">106 14784 24575,'39'-81'0,"-8"3"0,-11 2 0,-10 2 0,-4 19 0,-3-2 0,2 22 0,-4 3 0,2 9 0,1-12 0,-1-1 0,-1-27 0,-2 7 0,-2-10 0,-2 20 0,0 10 0,1 9 0,1-6 0,1-9 0,1-35 0,-5-14 0,4 41 0,0 0 0,-6-46 0,7 23 0,-2 4 0,2 9 0,0-10 0,7-5 0,-4 25 0,0-1 0,5 0 0,-1-2 0,0-11 0,-2-2-296,3-2 0,-2-1 296,-2-7 0,-1 1 0,1 5 0,0 2 0,-2-3 0,-1 2 0,2 14 0,-1 1 0,1 0 0,0 2 0,1-30 0,1-7 0,3-4 0,-4 38 0,0-1 0,6-41 0,-5 46 0,0 1 0,5-45 592,-2-1-592,-3 44 0,0 0 0,-2-28 0,3 3 0,-5 14 0,3-7 0,-2 5 0,3-17 0,-3 11 0,-1 21 0,0-1 0,2-39 0,-3 38 0,0 2 0,3-36 0,-3 5 0,0-1 0,0-3 0,0 7 0,0 1 0,0 6 0,0-28 0,2 48 0,1-2 0,0-24 0,1-4-697,1-6 1,0-3 696,-3 22 0,1-1 0,-1 3 0,0-17 0,-1 5 0,-1 9 0,0 7 0,0-9 0,0 20 0,0 4 0,0-1 0,0-12 1393,0-7-1393,0 17 0,0-3 0,0 0 0,0-3 0,-2-18 0,-2-1 0,2 11 0,-2 0 0,-1-1 0,-1 3 0,-2-32 0,0-1 0,6 18 0,-1 26 0,1-4 0,2-11 0,-1-5-542,-1-15 0,-1-3 542,2-2 0,1 0 0,-3 2 0,0 3 0,2 12 0,-1 4 0,-3 8 0,0 2 0,-3-36 0,-8 15 0,5 26 0,2-9 0,2 14 1084,6-29-1084,0-3 0,1-6 0,0-5 0,0 19 0,0-6 0,0 10 0,0 13 0,-2 0 0,-1 1 0,1-2 0,-2-19 0,-2-3 0,4 28 0,-2-1 0,-1 3 0,1 0 0,2-9 0,0-2 0,-1 6 0,-1-1 0,3-5 0,-1 1 0,0 5 0,-1-1 0,0-10 0,0-2-341,-2 0 0,-2-1 341,0-9 0,-1-1 0,-1 11 0,0 2-10,-1 5 1,0 2 9,3 7 0,1 2 0,-6-42 0,4 4 0,1 5 0,5 0 681,-3-13-681,2 3 20,-4 2-20,0 10 0,-2 11 0,0 5 0,5 9 0,0-6 0,2 11 0,0-18 0,-7 6 0,0-13 0,-3 6 0,1-4 0,4 10 0,1-5 0,1 12 0,3 6 0,0 2 0,1 6 0,0-3 0,-2 1 0,1-2 0,-1-3 0,0 4 0,3-5 0,-2-2 0,2-7 0,0-5 0,0 5 0,0 6 0,0 10 0,0 5 0,0 5 0,0-6 0,0 9 0,0-6 0,0 4 0,2-7 0,-2 1 0,2-5 0,-2 7 0,0-5 0,0 8 0,0-13 0,0 1 0,0-17 0,0 10 0,0-8 0,0 11 0,0-2 0,0 12 0,0 1 0,0 8 0,0-2 0,0-7 0,0 6 0,0-6 0,0 11 0,0 0 0,-2 3 0,2-1 0,-2 2 0,2-1 0,0-2 0,0 1 0,0-1 0,0 7 0,0 6 0,0 3 0,0 3 0,0 0 0,0 1 0,0 1 0,0 3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0:41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24575,'48'-11'0,"3"0"0,19-5 0,7 4 0,-9 4 0,21 3 0,-8 2 0,6 2 0,-18 1 0,18 0 0,-12-1 0,-24-1 0,2 1 0,-3-2 0,-1 2 0,14-2 0,0 1 0,-5-1 0,1 2 0,9-2 0,-2 0 0,-11 2 0,-1 0 0,10-1 0,0 0 0,-5-1 0,6 1 0,-3-1 0,12-2 0,0 1 0,-7 1 0,17-1 0,-2 0-270,0 0 0,4-1 0,-11 2 270,-23 3 0,-8 0 0,39 1 0,-35 1 0,0-1 0,31 2 0,10-2 0,-3-1 0,-39 0 0,2 0 0,-3 0 0,3 0 0,-2 0 0,-1 0 0,30 0 810,13-1-810,-21-2 0,12-1 0,-12 1 0,2-1 0,-13 2 0,-6 0 0,-7 2 0,5-1 0,-7 0 0,5-1 0,-8 1 0,16 1 0,-11 0 0,8 0 0,-11 0 0,0 0 0,4 0 0,0 0 0,3 0 0,-8 0 0,2 0 0,-4 0 0,5 0 0,-6 0 0,-2 0 0,-11 0 0,-7 0 0,-10 0 0,3 0 0,6 0 0,16 0 0,10 0 0,-1 0 0,9 0 0,1 0 0,2 0 0,-9 0 0,-8 0 0,-11 0 0,0 0 0,-2 0 0,0 0 0,-1 0 0,2 0 0,10 0 0,-3 0 0,3 0 0,-10 0 0,-6 0 0,-8 0 0,2 0 0,2 0 0,10 1 0,-1-1 0,3 2 0,-10-2 0,-5 0 0,1 0 0,-2 0 0,3 0 0,-6 0 0,-3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C491-021B-E541-9FC3-E3BF96A3BD5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37FA2-7D4A-4F47-8661-997859AC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inspire kids about the big-picture of why engineering matters, and how engineers shape the future...without using the word ‘engineering’ in this slide.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(Choose an application of engineering, and describe the person who does this without saying ‘engineer’, e.g.)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the environment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roads, bridges and skyscrapers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Inventing a sustainable future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get there? Enjoy learning about: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things 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make things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 good problem solver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illustrate how engineering touches modern-day life. </a:t>
            </a:r>
          </a:p>
          <a:p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(Depending on your available time and your interests, you could choose one or more of these to talk about.)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you know that engineering is everywhere? From the games you play to the smells you sniff - engineers help to change the world.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</a:t>
            </a: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Lego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Robot maker&gt;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0:40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BBC TV engineer&gt;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0:40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Fragrances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Fragrance Finder&gt;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0:40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those who use their learned skills to solve problems ‘engineers’ – they’re like quiet superheroes no one hears about.</a:t>
            </a: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many kinds of engineers.</a:t>
            </a: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 bring us most things we enjoy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connect engineering disciplines with real-life problems (and their answers) that could shape the future.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people who work every day on solving some pretty big problems, like: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grow gold on trees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reverse-engineering butterflies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the world’s largest 3D printer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1:04 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you have a practical example in your discipline, you could also use this to personalise the presentation)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that: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solvers learn a set of skills we call ‘engineering’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takes great team to bring a project to life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start learning how to do this at school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gold on trees  = chemical engineering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 plastic = chemical and mechanical engineering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 skyscraper = civil and mechanical engineering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3 simple steps to changing the world:  </a:t>
            </a:r>
          </a:p>
          <a:p>
            <a:pPr lvl="0"/>
            <a:endParaRPr lang="en-AU" sz="1200" b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a problem 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out the answers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people to help you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takeaway -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maths, science and technology subjects are the pathway to solving these problems.</a:t>
            </a:r>
            <a:r>
              <a:rPr lang="en-AU" dirty="0">
                <a:effectLst/>
              </a:rPr>
              <a:t> 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introduce the videos one at a time, then generate some interaction. </a:t>
            </a:r>
            <a:b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(Depending upon audience size and age, ask for ideas, then talk about the ideas’ possible problems and ways to solve them, etc.)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superheroes solve problems. </a:t>
            </a:r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think about:</a:t>
            </a: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a new way to recycle plastic? </a:t>
            </a:r>
          </a:p>
          <a:p>
            <a:endParaRPr lang="en-A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- Darren recycling plastic&gt;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1:35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 skyscraper that reaches right into space?</a:t>
            </a:r>
          </a:p>
          <a:p>
            <a:endParaRPr lang="en-A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- Isabel shaping matter&gt;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1:00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4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Wrap-up time. Discuss how students can get involved.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attendance and interest in class and engineering-related subjects like maths and science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self-motivated research and learning (resources for this featured on the slide)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kids to start thinking about ways to solve problems now;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example, leave them with an inspirational video on how to be an inventor </a:t>
            </a:r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8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them with an inspirational video on how to be an inventor!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&lt;Little Big Idea Winners&gt; (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version)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2:34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&lt;How to be an inventor&gt; (US version)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4:59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0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customXml" Target="../ink/ink3.xm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4xk6zAHWBs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customXml" Target="../ink/ink4.xml"/><Relationship Id="rId4" Type="http://schemas.openxmlformats.org/officeDocument/2006/relationships/image" Target="../media/image3.emf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kA8Nmy5TSMQ" TargetMode="External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youtube.com/watch?v=ZCQ88fWGXkE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hyperlink" Target="https://www.youtube.com/watch?v=Z2-G7wY6DC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vimeo.com/316929298" TargetMode="Externa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316926635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meo.com/316922457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3.emf"/><Relationship Id="rId10" Type="http://schemas.openxmlformats.org/officeDocument/2006/relationships/image" Target="../media/image6.emf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75okexRzWM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x4xk6zAHWBs" TargetMode="External"/><Relationship Id="rId4" Type="http://schemas.openxmlformats.org/officeDocument/2006/relationships/image" Target="../media/image3.emf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5E5CC5-69B4-9F43-84E1-3F081162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6041" y="264932"/>
            <a:ext cx="1292747" cy="2306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3FF7C-56EE-5244-9234-B68CB7924D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49"/>
          <a:stretch/>
        </p:blipFill>
        <p:spPr>
          <a:xfrm>
            <a:off x="4085862" y="-12195"/>
            <a:ext cx="5058137" cy="4660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6D9271-DA92-554E-B1CE-5BAC6CD57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818" y="4159804"/>
            <a:ext cx="1868400" cy="6597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335228-7975-974F-AEA3-C89DFDBA2304}"/>
              </a:ext>
            </a:extLst>
          </p:cNvPr>
          <p:cNvSpPr/>
          <p:nvPr/>
        </p:nvSpPr>
        <p:spPr>
          <a:xfrm>
            <a:off x="521774" y="2754473"/>
            <a:ext cx="3912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CD382E"/>
                </a:solidFill>
                <a:latin typeface="Montserrat ExtraBold" pitchFamily="2" charset="77"/>
              </a:rPr>
              <a:t>Looking for superheroes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D54F61-88CA-7846-B9AB-B126C77D89C0}"/>
              </a:ext>
            </a:extLst>
          </p:cNvPr>
          <p:cNvSpPr/>
          <p:nvPr/>
        </p:nvSpPr>
        <p:spPr>
          <a:xfrm>
            <a:off x="521774" y="3997151"/>
            <a:ext cx="3774028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AU" dirty="0">
                <a:latin typeface="Montserrat Medium" pitchFamily="2" charset="77"/>
              </a:rPr>
              <a:t>Do something amazing </a:t>
            </a:r>
            <a:br>
              <a:rPr lang="en-AU" dirty="0">
                <a:latin typeface="Montserrat Medium" pitchFamily="2" charset="77"/>
              </a:rPr>
            </a:br>
            <a:r>
              <a:rPr lang="en-AU" dirty="0">
                <a:latin typeface="Montserrat Medium" pitchFamily="2" charset="77"/>
              </a:rPr>
              <a:t>– Be an engineer!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05724E-7B22-2E41-B2E5-78E586185B1F}"/>
                  </a:ext>
                </a:extLst>
              </p14:cNvPr>
              <p14:cNvContentPartPr/>
              <p14:nvPr/>
            </p14:nvContentPartPr>
            <p14:xfrm>
              <a:off x="4140060" y="-51315"/>
              <a:ext cx="66960" cy="530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05724E-7B22-2E41-B2E5-78E586185B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1060" y="-60315"/>
                <a:ext cx="84600" cy="532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A6A08-F924-C74D-BEC3-8E830C888B3B}"/>
              </a:ext>
            </a:extLst>
          </p:cNvPr>
          <p:cNvGrpSpPr/>
          <p:nvPr/>
        </p:nvGrpSpPr>
        <p:grpSpPr>
          <a:xfrm>
            <a:off x="3981990" y="-59235"/>
            <a:ext cx="162360" cy="5333400"/>
            <a:chOff x="3886740" y="-59235"/>
            <a:chExt cx="162360" cy="53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00E924-6C89-4F41-A882-D0C9ABE7E50E}"/>
                    </a:ext>
                  </a:extLst>
                </p14:cNvPr>
                <p14:cNvContentPartPr/>
                <p14:nvPr/>
              </p14:nvContentPartPr>
              <p14:xfrm>
                <a:off x="3946500" y="-49875"/>
                <a:ext cx="102600" cy="532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00E924-6C89-4F41-A882-D0C9ABE7E5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37500" y="-58515"/>
                  <a:ext cx="120240" cy="53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77B741-257E-8B40-981C-F9E94CBA4806}"/>
                    </a:ext>
                  </a:extLst>
                </p14:cNvPr>
                <p14:cNvContentPartPr/>
                <p14:nvPr/>
              </p14:nvContentPartPr>
              <p14:xfrm>
                <a:off x="3886740" y="-59235"/>
                <a:ext cx="151200" cy="532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77B741-257E-8B40-981C-F9E94CBA48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8100" y="-67875"/>
                  <a:ext cx="168840" cy="533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28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15FDEB-08C1-1947-A4B6-3C0E00892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171E13-7BB4-0940-9FCA-086C59C66608}"/>
              </a:ext>
            </a:extLst>
          </p:cNvPr>
          <p:cNvSpPr/>
          <p:nvPr/>
        </p:nvSpPr>
        <p:spPr>
          <a:xfrm>
            <a:off x="1" y="332282"/>
            <a:ext cx="4946468" cy="1058007"/>
          </a:xfrm>
          <a:prstGeom prst="rect">
            <a:avLst/>
          </a:prstGeom>
          <a:solidFill>
            <a:srgbClr val="06A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13437-823F-E248-B601-A7DBFB1A9BC0}"/>
              </a:ext>
            </a:extLst>
          </p:cNvPr>
          <p:cNvSpPr txBox="1"/>
          <p:nvPr/>
        </p:nvSpPr>
        <p:spPr>
          <a:xfrm>
            <a:off x="686300" y="1554894"/>
            <a:ext cx="3311111" cy="212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Planet cleaner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Star maker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Robot ruler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Matter shaper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Time traveller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357405"/>
            <a:ext cx="26837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Looking for </a:t>
            </a:r>
            <a:b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superheroes!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E6B16E5-AE66-DF4A-9776-6FBF29A8B13E}"/>
              </a:ext>
            </a:extLst>
          </p:cNvPr>
          <p:cNvSpPr/>
          <p:nvPr/>
        </p:nvSpPr>
        <p:spPr>
          <a:xfrm>
            <a:off x="659076" y="3947356"/>
            <a:ext cx="2200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DF3726"/>
                </a:solidFill>
                <a:latin typeface="Montserrat" pitchFamily="2" charset="77"/>
              </a:rPr>
              <a:t>Problem Solver!</a:t>
            </a:r>
            <a:endParaRPr lang="en-US" b="1" dirty="0">
              <a:solidFill>
                <a:srgbClr val="DF3726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2784BD2-3F25-154F-90A7-C453C32D8B07}"/>
                  </a:ext>
                </a:extLst>
              </p14:cNvPr>
              <p14:cNvContentPartPr/>
              <p14:nvPr/>
            </p14:nvContentPartPr>
            <p14:xfrm>
              <a:off x="734008" y="4392293"/>
              <a:ext cx="1986540" cy="54911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2784BD2-3F25-154F-90A7-C453C32D8B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006" y="4383321"/>
                <a:ext cx="2004184" cy="72497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C4ADAC5-1584-DF43-86EA-42739828C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664">
            <a:off x="4991087" y="1611312"/>
            <a:ext cx="3308179" cy="2916889"/>
          </a:xfrm>
          <a:prstGeom prst="rect">
            <a:avLst/>
          </a:prstGeom>
        </p:spPr>
      </p:pic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D87F81F6-A79D-D84E-ADEB-576F41A63BA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008881">
            <a:off x="4888205" y="1500141"/>
            <a:ext cx="3477390" cy="31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1280DC3-A085-6340-936B-8ECDEF420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ED352B-1ED8-3D47-9B9D-7D1E12F47AE9}"/>
              </a:ext>
            </a:extLst>
          </p:cNvPr>
          <p:cNvSpPr/>
          <p:nvPr/>
        </p:nvSpPr>
        <p:spPr>
          <a:xfrm>
            <a:off x="0" y="-1"/>
            <a:ext cx="4946469" cy="1733007"/>
          </a:xfrm>
          <a:prstGeom prst="rect">
            <a:avLst/>
          </a:prstGeom>
          <a:solidFill>
            <a:srgbClr val="CD3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A33331-7D15-4243-8E6F-72D2D9C20916}"/>
              </a:ext>
            </a:extLst>
          </p:cNvPr>
          <p:cNvSpPr/>
          <p:nvPr/>
        </p:nvSpPr>
        <p:spPr>
          <a:xfrm>
            <a:off x="659076" y="396906"/>
            <a:ext cx="3195105" cy="110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AU" sz="3200" b="1" dirty="0">
                <a:solidFill>
                  <a:schemeClr val="bg1"/>
                </a:solidFill>
                <a:latin typeface="Montserrat ExtraBold" pitchFamily="2" charset="77"/>
              </a:rPr>
              <a:t>Do you know </a:t>
            </a:r>
            <a:br>
              <a:rPr lang="en-AU" sz="32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3200" b="1" dirty="0">
                <a:solidFill>
                  <a:schemeClr val="bg1"/>
                </a:solidFill>
                <a:latin typeface="Montserrat ExtraBold" pitchFamily="2" charset="77"/>
              </a:rPr>
              <a:t>a superhero?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2564A-8E5E-504C-B13A-41A9B7153F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091BEF-4A31-D943-98D2-7CD58C157102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17E78039-BF02-BA40-9E70-8BE8A16E86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684" y="2001245"/>
            <a:ext cx="2340000" cy="1316250"/>
          </a:xfrm>
          <a:prstGeom prst="rect">
            <a:avLst/>
          </a:prstGeom>
        </p:spPr>
      </p:pic>
      <p:pic>
        <p:nvPicPr>
          <p:cNvPr id="19" name="Picture 18">
            <a:hlinkClick r:id="rId7"/>
            <a:extLst>
              <a:ext uri="{FF2B5EF4-FFF2-40B4-BE49-F238E27FC236}">
                <a16:creationId xmlns:a16="http://schemas.microsoft.com/office/drawing/2014/main" id="{6F7EB3FC-A66D-8240-A026-BD1EBE99D8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901" y="2001245"/>
            <a:ext cx="2340000" cy="1316250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4F8B3528-28A9-6F46-A6CB-F4B6E33B34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1" y="2001245"/>
            <a:ext cx="2340000" cy="131625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FB2F38BB-70C7-AF4E-8830-93DE91356F4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1" y="2497786"/>
            <a:ext cx="355600" cy="355600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B48F1EF-D34D-8848-B05F-841FD0B60E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028" y="2497786"/>
            <a:ext cx="355600" cy="35560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4FD6697-A235-8D4B-9720-6152C94E4A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057" y="2497786"/>
            <a:ext cx="355600" cy="355600"/>
          </a:xfrm>
          <a:prstGeom prst="rect">
            <a:avLst/>
          </a:prstGeom>
        </p:spPr>
      </p:pic>
      <p:pic>
        <p:nvPicPr>
          <p:cNvPr id="35" name="Picture 34">
            <a:hlinkClick r:id="rId9"/>
            <a:extLst>
              <a:ext uri="{FF2B5EF4-FFF2-40B4-BE49-F238E27FC236}">
                <a16:creationId xmlns:a16="http://schemas.microsoft.com/office/drawing/2014/main" id="{EC3D14B3-F98F-FF4B-9E93-6DB9417C9A5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238" y="1968241"/>
            <a:ext cx="2490229" cy="1397410"/>
          </a:xfrm>
          <a:prstGeom prst="rect">
            <a:avLst/>
          </a:prstGeom>
        </p:spPr>
      </p:pic>
      <p:pic>
        <p:nvPicPr>
          <p:cNvPr id="36" name="Picture 35">
            <a:hlinkClick r:id="rId5"/>
            <a:extLst>
              <a:ext uri="{FF2B5EF4-FFF2-40B4-BE49-F238E27FC236}">
                <a16:creationId xmlns:a16="http://schemas.microsoft.com/office/drawing/2014/main" id="{6D0F4AA4-54A1-EF4F-AD84-317D64AFBDC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4095" y="1968241"/>
            <a:ext cx="2490229" cy="1397410"/>
          </a:xfrm>
          <a:prstGeom prst="rect">
            <a:avLst/>
          </a:prstGeom>
        </p:spPr>
      </p:pic>
      <p:pic>
        <p:nvPicPr>
          <p:cNvPr id="37" name="Picture 36">
            <a:hlinkClick r:id="rId7"/>
            <a:extLst>
              <a:ext uri="{FF2B5EF4-FFF2-40B4-BE49-F238E27FC236}">
                <a16:creationId xmlns:a16="http://schemas.microsoft.com/office/drawing/2014/main" id="{F226DADE-DAD1-2C42-A373-750537BD988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6212969" y="1968241"/>
            <a:ext cx="2490229" cy="139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A91A672-6D3E-AD40-82A4-818D264C2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B9D8DD-7A45-5147-B34D-D81A740A0A60}"/>
              </a:ext>
            </a:extLst>
          </p:cNvPr>
          <p:cNvSpPr/>
          <p:nvPr/>
        </p:nvSpPr>
        <p:spPr>
          <a:xfrm>
            <a:off x="1" y="332282"/>
            <a:ext cx="4946468" cy="1058007"/>
          </a:xfrm>
          <a:prstGeom prst="rect">
            <a:avLst/>
          </a:prstGeom>
          <a:solidFill>
            <a:srgbClr val="F5B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13437-823F-E248-B601-A7DBFB1A9BC0}"/>
              </a:ext>
            </a:extLst>
          </p:cNvPr>
          <p:cNvSpPr txBox="1"/>
          <p:nvPr/>
        </p:nvSpPr>
        <p:spPr>
          <a:xfrm>
            <a:off x="686300" y="4262317"/>
            <a:ext cx="74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Pick a problem </a:t>
            </a:r>
            <a:r>
              <a:rPr lang="en-AU" b="1" dirty="0">
                <a:solidFill>
                  <a:srgbClr val="DF3726"/>
                </a:solidFill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&gt;</a:t>
            </a:r>
            <a:r>
              <a:rPr lang="en-AU" b="1" dirty="0"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find the answers </a:t>
            </a:r>
            <a:r>
              <a:rPr lang="en-AU" b="1" dirty="0">
                <a:solidFill>
                  <a:srgbClr val="DF3726"/>
                </a:solidFill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&gt;</a:t>
            </a:r>
            <a:r>
              <a:rPr lang="en-AU" b="1" dirty="0"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get people to help you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375460"/>
            <a:ext cx="26901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Montserrat ExtraBold" pitchFamily="2" charset="77"/>
              </a:rPr>
              <a:t>You can be </a:t>
            </a:r>
            <a:br>
              <a:rPr lang="en-AU" sz="2800" b="1" dirty="0">
                <a:latin typeface="Montserrat ExtraBold" pitchFamily="2" charset="77"/>
              </a:rPr>
            </a:br>
            <a:r>
              <a:rPr lang="en-AU" sz="2800" b="1" dirty="0">
                <a:latin typeface="Montserrat ExtraBold" pitchFamily="2" charset="77"/>
              </a:rPr>
              <a:t>a superhero!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pic>
        <p:nvPicPr>
          <p:cNvPr id="4" name="Picture 3" descr="A sign above a stor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7E51F97-F5D4-2B44-B78D-0D365FD1AF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698" y="1256102"/>
            <a:ext cx="4572000" cy="2571750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1CC4F9E1-C9B1-EC48-9467-D8EF18CE78E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786004">
            <a:off x="3584973" y="1168003"/>
            <a:ext cx="4751453" cy="2807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680B0-51E9-B04E-BA95-743A2DB14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734" y="2101748"/>
            <a:ext cx="2971502" cy="19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E79E88-E155-B04D-AAFA-252834A23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45" y="0"/>
            <a:ext cx="914400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FDD64-7926-8446-89E5-216FA9286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4" y="2981259"/>
            <a:ext cx="4284129" cy="20987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31C981-10AE-FF48-B2F6-773823E049C6}"/>
              </a:ext>
            </a:extLst>
          </p:cNvPr>
          <p:cNvSpPr/>
          <p:nvPr/>
        </p:nvSpPr>
        <p:spPr>
          <a:xfrm>
            <a:off x="1" y="-1"/>
            <a:ext cx="4572000" cy="2033933"/>
          </a:xfrm>
          <a:prstGeom prst="rect">
            <a:avLst/>
          </a:prstGeom>
          <a:solidFill>
            <a:srgbClr val="38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268450"/>
            <a:ext cx="30716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Solving crazy </a:t>
            </a:r>
            <a:b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problems with </a:t>
            </a:r>
            <a:b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crazy ideas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pic>
        <p:nvPicPr>
          <p:cNvPr id="6" name="Picture 5" descr="A person holding a green umbrella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A5E1B01-8F2C-0646-A3F0-0E24616789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21" y="1861167"/>
            <a:ext cx="3317735" cy="1866226"/>
          </a:xfrm>
          <a:prstGeom prst="rect">
            <a:avLst/>
          </a:prstGeom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D857BAC7-F89D-C447-8F20-11442FF83F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934" y="1861167"/>
            <a:ext cx="3317735" cy="1866225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02DD4890-5EE0-824A-8AE2-DB1B48D0E55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4189" y="1771319"/>
            <a:ext cx="3500147" cy="2068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98A9D-308A-FD40-B630-88989B471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828" y="2943497"/>
            <a:ext cx="839904" cy="2142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62F71-ABB6-5745-93E2-49C5E35D93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4321" y="3005697"/>
            <a:ext cx="866410" cy="2074324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487770F2-B3C4-814C-B075-08A12B4A024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837183" y="1793402"/>
            <a:ext cx="3500147" cy="20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C5B59-B1C7-974B-97CB-72B913E7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617"/>
            <a:ext cx="9144000" cy="5143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F966A-064D-B949-AE7B-2692C68BC084}"/>
              </a:ext>
            </a:extLst>
          </p:cNvPr>
          <p:cNvSpPr/>
          <p:nvPr/>
        </p:nvSpPr>
        <p:spPr>
          <a:xfrm>
            <a:off x="1" y="332282"/>
            <a:ext cx="4096511" cy="900369"/>
          </a:xfrm>
          <a:prstGeom prst="rect">
            <a:avLst/>
          </a:prstGeom>
          <a:solidFill>
            <a:srgbClr val="06A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7D813-719D-614C-A704-CA5F951E6508}"/>
              </a:ext>
            </a:extLst>
          </p:cNvPr>
          <p:cNvSpPr/>
          <p:nvPr/>
        </p:nvSpPr>
        <p:spPr>
          <a:xfrm>
            <a:off x="363878" y="462539"/>
            <a:ext cx="3155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Montserrat ExtraBold" pitchFamily="2" charset="77"/>
              </a:rPr>
              <a:t>Choose your own </a:t>
            </a:r>
            <a:br>
              <a:rPr lang="en-AU" sz="20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000" b="1" dirty="0">
                <a:solidFill>
                  <a:schemeClr val="bg1"/>
                </a:solidFill>
                <a:latin typeface="Montserrat ExtraBold" pitchFamily="2" charset="77"/>
              </a:rPr>
              <a:t>superhero adventure!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700A3-D4A8-0E4B-B35C-A63676172D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0A391-360C-244B-B334-ACABEF9CEF10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8CF79-1F1C-2D4F-97C6-7EDB3D1E1D67}"/>
              </a:ext>
            </a:extLst>
          </p:cNvPr>
          <p:cNvSpPr/>
          <p:nvPr/>
        </p:nvSpPr>
        <p:spPr>
          <a:xfrm>
            <a:off x="281532" y="2927510"/>
            <a:ext cx="2313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err="1">
                <a:latin typeface="Montserrat" pitchFamily="2" charset="77"/>
              </a:rPr>
              <a:t>STARportal</a:t>
            </a:r>
            <a:endParaRPr lang="en-AU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This site is full of free and low-cost STEM activities. Log on and discover a world of online and home-based activities to spark your curiosity. </a:t>
            </a:r>
            <a:r>
              <a:rPr lang="en-AU" sz="1200" b="1" dirty="0">
                <a:solidFill>
                  <a:srgbClr val="00ADED"/>
                </a:solidFill>
                <a:latin typeface="Montserrat" pitchFamily="2" charset="77"/>
              </a:rPr>
              <a:t>starportal.edu.au</a:t>
            </a:r>
            <a:endParaRPr lang="en-AU" sz="1200" dirty="0">
              <a:solidFill>
                <a:srgbClr val="00ADED"/>
              </a:solidFill>
              <a:effectLst/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93B7E1-376C-444C-A89E-0BFFAF41A88C}"/>
              </a:ext>
            </a:extLst>
          </p:cNvPr>
          <p:cNvSpPr/>
          <p:nvPr/>
        </p:nvSpPr>
        <p:spPr>
          <a:xfrm>
            <a:off x="2876795" y="2927510"/>
            <a:ext cx="3036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latin typeface="Montserrat" pitchFamily="2" charset="77"/>
              </a:rPr>
              <a:t>Shell Questacon Science Circus</a:t>
            </a:r>
            <a:endParaRPr lang="en-AU" sz="1200" dirty="0">
              <a:latin typeface="Montserrat" pitchFamily="2" charset="77"/>
            </a:endParaRPr>
          </a:p>
          <a:p>
            <a:r>
              <a:rPr lang="en-AU" sz="1200" dirty="0">
                <a:latin typeface="Montserrat" pitchFamily="2" charset="77"/>
              </a:rPr>
              <a:t>A free, lively and energetic science show that visits schools across Australia. Would your school like to bring the show to its students?</a:t>
            </a:r>
          </a:p>
          <a:p>
            <a:r>
              <a:rPr lang="en-AU" sz="1200" b="1" dirty="0" err="1">
                <a:solidFill>
                  <a:srgbClr val="00ADED"/>
                </a:solidFill>
                <a:latin typeface="Montserrat" pitchFamily="2" charset="77"/>
              </a:rPr>
              <a:t>questacon.edu.au</a:t>
            </a:r>
            <a:r>
              <a:rPr lang="en-AU" sz="1200" b="1" dirty="0">
                <a:solidFill>
                  <a:srgbClr val="00ADED"/>
                </a:solidFill>
                <a:latin typeface="Montserrat" pitchFamily="2" charset="77"/>
              </a:rPr>
              <a:t>/outreach/programs/science-circus/schools-and-teachers/science-circus-incursions</a:t>
            </a:r>
            <a:endParaRPr lang="en-AU" sz="1200" dirty="0">
              <a:solidFill>
                <a:srgbClr val="00ADED"/>
              </a:solidFill>
              <a:effectLst/>
              <a:latin typeface="Montserrat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45635-2B94-324E-9E00-F59EAD016D07}"/>
              </a:ext>
            </a:extLst>
          </p:cNvPr>
          <p:cNvSpPr/>
          <p:nvPr/>
        </p:nvSpPr>
        <p:spPr>
          <a:xfrm>
            <a:off x="6195209" y="2866666"/>
            <a:ext cx="2667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latin typeface="Montserrat" pitchFamily="2" charset="77"/>
              </a:rPr>
              <a:t>EA Junior Club</a:t>
            </a:r>
            <a:endParaRPr lang="en-AU" sz="1200" dirty="0">
              <a:latin typeface="Montserrat" pitchFamily="2" charset="77"/>
            </a:endParaRPr>
          </a:p>
          <a:p>
            <a:r>
              <a:rPr lang="en-AU" sz="1200" dirty="0">
                <a:latin typeface="Montserrat" pitchFamily="2" charset="77"/>
              </a:rPr>
              <a:t>Find lots of  fun and informative engineering activities and resources that help students apply their science knowledge in class and at home.</a:t>
            </a:r>
          </a:p>
          <a:p>
            <a:r>
              <a:rPr lang="en-AU" sz="1200" b="1" dirty="0" err="1">
                <a:solidFill>
                  <a:srgbClr val="00ADED"/>
                </a:solidFill>
                <a:latin typeface="Montserrat" pitchFamily="2" charset="77"/>
              </a:rPr>
              <a:t>EAJuniorClublinkTBC</a:t>
            </a:r>
            <a:endParaRPr lang="en-AU" sz="1200" dirty="0">
              <a:solidFill>
                <a:srgbClr val="00ADED"/>
              </a:solidFill>
              <a:effectLst/>
              <a:latin typeface="Montserrat" pitchFamily="2" charset="77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B0EEAA1-552D-064A-8D84-4F887F42B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04" t="27737" r="7208" b="23002"/>
          <a:stretch/>
        </p:blipFill>
        <p:spPr>
          <a:xfrm>
            <a:off x="2823856" y="1989552"/>
            <a:ext cx="2001393" cy="877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96F2FE-C630-8943-8B50-3D3F4AFBB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562" y="1984279"/>
            <a:ext cx="805456" cy="799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1AE8F6-73D9-B14F-9489-7409BB36C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" y="2418611"/>
            <a:ext cx="1781175" cy="2933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DF9D3-4FF4-5C4F-B9C1-79E3137CC524}"/>
              </a:ext>
            </a:extLst>
          </p:cNvPr>
          <p:cNvSpPr/>
          <p:nvPr/>
        </p:nvSpPr>
        <p:spPr>
          <a:xfrm>
            <a:off x="363878" y="1332524"/>
            <a:ext cx="600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Montserrat" panose="00000500000000000000" pitchFamily="50" charset="0"/>
              </a:rPr>
              <a:t>There are plenty of ways to change the world, but where do you start, and what can you do right now?</a:t>
            </a:r>
          </a:p>
        </p:txBody>
      </p:sp>
    </p:spTree>
    <p:extLst>
      <p:ext uri="{BB962C8B-B14F-4D97-AF65-F5344CB8AC3E}">
        <p14:creationId xmlns:p14="http://schemas.microsoft.com/office/powerpoint/2010/main" val="21762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408CC2E-0F80-594E-A6FF-B0118136E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CAD6D2-1208-8C4B-B28A-1A9B5586C14B}"/>
              </a:ext>
            </a:extLst>
          </p:cNvPr>
          <p:cNvSpPr/>
          <p:nvPr/>
        </p:nvSpPr>
        <p:spPr>
          <a:xfrm>
            <a:off x="1" y="332282"/>
            <a:ext cx="4946468" cy="1058007"/>
          </a:xfrm>
          <a:prstGeom prst="rect">
            <a:avLst/>
          </a:prstGeom>
          <a:solidFill>
            <a:srgbClr val="F5B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511851"/>
            <a:ext cx="32993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100" b="1" dirty="0">
                <a:latin typeface="Montserrat ExtraBold" pitchFamily="2" charset="77"/>
              </a:rPr>
              <a:t>Choose your own </a:t>
            </a:r>
            <a:br>
              <a:rPr lang="en-AU" sz="2100" b="1" dirty="0">
                <a:latin typeface="Montserrat ExtraBold" pitchFamily="2" charset="77"/>
              </a:rPr>
            </a:br>
            <a:r>
              <a:rPr lang="en-AU" sz="2100" b="1" dirty="0">
                <a:latin typeface="Montserrat ExtraBold" pitchFamily="2" charset="77"/>
              </a:rPr>
              <a:t>superhero adventure!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DA5E1B01-8F2C-0646-A3F0-0E24616789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745" y="1861167"/>
            <a:ext cx="3317735" cy="1866225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D857BAC7-F89D-C447-8F20-11442FF83F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659" y="1861167"/>
            <a:ext cx="3317733" cy="1866225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B520810-806B-2F4F-9343-377A4DC9784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9913" y="1738129"/>
            <a:ext cx="3500147" cy="2068133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FBD9F21C-14E2-B042-8065-EFF5FDCE303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812907" y="1760212"/>
            <a:ext cx="3500147" cy="20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2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E0006-30CF-C84B-80D8-20AA65A61C11}"/>
              </a:ext>
            </a:extLst>
          </p:cNvPr>
          <p:cNvSpPr/>
          <p:nvPr/>
        </p:nvSpPr>
        <p:spPr>
          <a:xfrm>
            <a:off x="0" y="828675"/>
            <a:ext cx="9144000" cy="348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AA65B0-DFC5-0740-A7A5-85B0C0528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308" y="2142463"/>
            <a:ext cx="2102400" cy="742357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619ED57-CFBF-D34B-8A89-22C25C71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4" y="1222718"/>
            <a:ext cx="2328201" cy="267789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F709086-4819-7C41-A35A-912EAC3F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944" y="1222718"/>
            <a:ext cx="1659820" cy="2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14748</TotalTime>
  <Words>570</Words>
  <Application>Microsoft Office PowerPoint</Application>
  <PresentationFormat>On-screen Show (16:9)</PresentationFormat>
  <Paragraphs>129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Montserrat Medium</vt:lpstr>
      <vt:lpstr>Montserrat ExtraBold</vt:lpstr>
      <vt:lpstr>Montserrat</vt:lpstr>
      <vt:lpstr>Montserrat SemiBold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Peta Lioulios</cp:lastModifiedBy>
  <cp:revision>138</cp:revision>
  <cp:lastPrinted>2020-03-04T04:01:49Z</cp:lastPrinted>
  <dcterms:created xsi:type="dcterms:W3CDTF">2019-10-14T22:40:53Z</dcterms:created>
  <dcterms:modified xsi:type="dcterms:W3CDTF">2020-04-14T00:52:51Z</dcterms:modified>
</cp:coreProperties>
</file>