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423" r:id="rId2"/>
    <p:sldId id="424" r:id="rId3"/>
    <p:sldId id="457" r:id="rId4"/>
    <p:sldId id="485" r:id="rId5"/>
    <p:sldId id="484" r:id="rId6"/>
    <p:sldId id="464" r:id="rId7"/>
    <p:sldId id="475" r:id="rId8"/>
    <p:sldId id="465" r:id="rId9"/>
    <p:sldId id="447" r:id="rId10"/>
    <p:sldId id="459" r:id="rId11"/>
    <p:sldId id="448" r:id="rId12"/>
    <p:sldId id="476" r:id="rId13"/>
    <p:sldId id="481" r:id="rId14"/>
    <p:sldId id="477" r:id="rId15"/>
    <p:sldId id="479" r:id="rId16"/>
    <p:sldId id="478" r:id="rId17"/>
    <p:sldId id="467" r:id="rId18"/>
    <p:sldId id="487" r:id="rId19"/>
    <p:sldId id="489" r:id="rId20"/>
    <p:sldId id="486" r:id="rId21"/>
    <p:sldId id="488" r:id="rId22"/>
    <p:sldId id="450" r:id="rId23"/>
    <p:sldId id="469" r:id="rId24"/>
    <p:sldId id="471" r:id="rId25"/>
    <p:sldId id="470" r:id="rId26"/>
    <p:sldId id="482" r:id="rId27"/>
    <p:sldId id="452" r:id="rId28"/>
    <p:sldId id="473" r:id="rId29"/>
    <p:sldId id="483" r:id="rId30"/>
  </p:sldIdLst>
  <p:sldSz cx="9144000" cy="6858000" type="screen4x3"/>
  <p:notesSz cx="6731000" cy="98552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CCFF"/>
    <a:srgbClr val="000000"/>
    <a:srgbClr val="CCECFF"/>
    <a:srgbClr val="DDDDDD"/>
    <a:srgbClr val="9900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08" autoAdjust="0"/>
  </p:normalViewPr>
  <p:slideViewPr>
    <p:cSldViewPr snapToGrid="0">
      <p:cViewPr varScale="1">
        <p:scale>
          <a:sx n="110" d="100"/>
          <a:sy n="110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84" y="96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5929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2" tIns="45341" rIns="90682" bIns="453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/>
              <a:t>Fire Code Reform Past and Future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500" y="0"/>
            <a:ext cx="2915929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2" tIns="45341" rIns="90682" bIns="453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8FB8C6-ED6C-48CA-92A6-8535641266F7}" type="datetime1">
              <a:rPr lang="en-US" altLang="en-US"/>
              <a:pPr/>
              <a:t>8/16/2017</a:t>
            </a:fld>
            <a:endParaRPr lang="en-US" alt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3"/>
            <a:ext cx="2915929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2" tIns="45341" rIns="90682" bIns="453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500" y="9360313"/>
            <a:ext cx="2915929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2" tIns="45341" rIns="90682" bIns="453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D0A624-6A47-47EC-AC41-C9970872E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2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5929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defTabSz="916269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r>
              <a:rPr lang="en-AU" altLang="en-US"/>
              <a:t>Fire Code Reform Past and Future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072" y="0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>
            <a:lvl1pPr algn="r" defTabSz="916269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2FD01554-7D0D-46D2-9067-535522F3DBB3}" type="datetime1">
              <a:rPr lang="en-AU" altLang="en-US"/>
              <a:pPr/>
              <a:t>16/08/2017</a:t>
            </a:fld>
            <a:endParaRPr lang="en-AU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000" y="4682521"/>
            <a:ext cx="4939001" cy="44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9" tIns="45844" rIns="91689" bIns="4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1887"/>
            <a:ext cx="2915929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defTabSz="916269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endParaRPr lang="en-AU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89" tIns="45844" rIns="91689" bIns="45844" numCol="1" anchor="b" anchorCtr="0" compatLnSpc="1">
            <a:prstTxWarp prst="textNoShape">
              <a:avLst/>
            </a:prstTxWarp>
          </a:bodyPr>
          <a:lstStyle>
            <a:lvl1pPr algn="r" defTabSz="916269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08A8EA9C-080A-4091-86BB-1FD5A895FB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70479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1E76F-F42E-4001-B3D0-3A2E03107B6C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D1FAB283-28A2-43C1-9300-8F3E891E90A6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1</a:t>
            </a:fld>
            <a:endParaRPr lang="en-AU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883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042E9-2142-46C1-83E3-AE9EE42DF306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2971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FC28D-11AD-4BB1-A7BC-83C6ADDBE0DA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AD75D58D-435D-4873-8F0F-2330156BC607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11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29001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482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11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3792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489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84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43764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4B00C-C85A-497D-A5FB-46841FA7FD38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AE060834-FFE4-4E2C-A6C8-6F2158E8CDE3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18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047598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C473-4512-4396-A5FE-BA691DEADE4C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8F9D2D08-E17A-462F-80CD-E9BFC2A3E989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22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69430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86CB2-3DE6-48A2-9ECF-7DBE0F082368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82B2DA65-9CE9-4BAA-9954-72D30D909097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142150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23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39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6793" indent="-283383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33529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86941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40352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93763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47175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00587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53998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148710-6B9F-49A8-96AE-FBF6C5A6E7DE}" type="slidenum">
              <a:rPr lang="en-AU" altLang="en-US" sz="1200"/>
              <a:pPr/>
              <a:t>24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774435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6793" indent="-283383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33529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86941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40352" indent="-226705" defTabSz="916269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93763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47175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00587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53998" indent="-226705" defTabSz="91626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39B722-10A1-47D3-9CE5-6EDE1BCD0A3E}" type="slidenum">
              <a:rPr lang="en-AU" altLang="en-US" sz="1200"/>
              <a:pPr/>
              <a:t>25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813257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9178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4AE00-7B6B-4848-8782-414FD6130CE3}" type="slidenum">
              <a:rPr lang="en-AU" altLang="en-US"/>
              <a:pPr/>
              <a:t>27</a:t>
            </a:fld>
            <a:endParaRPr lang="en-AU" altLang="en-US"/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F67DB532-EC67-463D-9C88-0C4E6B088A47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27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489680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28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0804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29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411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DD5B0-1027-4CFF-B3A6-2B7EFD07AF65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505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667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241" indent="-285093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0371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6520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2668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8816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4965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113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7262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AU" altLang="en-US" sz="1200"/>
              <a:t>Fire Code Reform Past and Future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241" indent="-285093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0371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6520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2668" indent="-228074" defTabSz="9218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8816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4965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1113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7262" indent="-228074" defTabSz="921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EBAEBD-3864-4DDD-9342-678D3FE4270D}" type="slidenum">
              <a:rPr lang="en-AU" altLang="en-US" sz="1200"/>
              <a:pPr eaLnBrk="1" hangingPunct="1"/>
              <a:t>5</a:t>
            </a:fld>
            <a:endParaRPr lang="en-AU" alt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49825" cy="3713163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07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382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6206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altLang="en-US" smtClean="0"/>
              <a:t>Fire Code Reform Past and Future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EA9C-080A-4091-86BB-1FD5A895FB98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501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Fire Code Reform Past and Future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4B00C-C85A-497D-A5FB-46841FA7FD38}" type="slidenum">
              <a:rPr lang="en-AU" altLang="en-US"/>
              <a:pPr/>
              <a:t>9</a:t>
            </a:fld>
            <a:endParaRPr lang="en-AU" alt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15072" y="9361887"/>
            <a:ext cx="2915928" cy="49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89" tIns="45844" rIns="91689" bIns="45844" anchor="b"/>
          <a:lstStyle>
            <a:lvl1pPr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AE060834-FFE4-4E2C-A6C8-6F2158E8CDE3}" type="slidenum">
              <a:rPr lang="en-AU" altLang="en-US" sz="1200"/>
              <a:pPr algn="r" eaLnBrk="1" hangingPunct="1">
                <a:spcBef>
                  <a:spcPct val="20000"/>
                </a:spcBef>
                <a:buFontTx/>
                <a:buChar char="•"/>
              </a:pPr>
              <a:t>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16361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0AC18-725F-4A9E-852B-D32721931ACD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6004960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FE2B-FA70-4F60-8D95-8AF0FDD70F4B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9276593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678487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92D04-E510-40C3-9424-5707A4D5670D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1789423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570AB-FAF3-4276-8360-535225C0A083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4300257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dirty="0" smtClean="0"/>
              <a:t>Fire Code Reform</a:t>
            </a:r>
            <a:endParaRPr lang="en-AU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1168" y="6268453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13ECAFAE-EC1D-43AA-98DC-55973139B38D}" type="slidenum">
              <a:rPr lang="zh-CN" altLang="en-AU" smtClean="0"/>
              <a:t>‹#›</a:t>
            </a:fld>
            <a:fld id="{85649A50-565F-4D38-86B4-05D611A44329}" type="slidenum">
              <a:rPr lang="zh-CN" altLang="en-AU" smtClean="0"/>
              <a:t>‹#›</a:t>
            </a:fld>
            <a:fld id="{10E8F9E2-6FBB-48DE-9411-81E0AEE99B9A}" type="slidenum">
              <a:rPr lang="zh-CN" altLang="en-AU" smtClean="0"/>
              <a:pPr/>
              <a:t>‹#›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409327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A1559-917D-49FC-9E90-9B2DA8FCFF57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929579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29F8D-70E1-442E-BF11-8757D69E402F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420817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D9761-7D12-4091-A1B9-5C483C37B64C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806134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81F89-7662-41D7-94DE-2AB3DEF5A6C2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2613986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DCED5-4246-40A1-BC2A-98ACEF6F198C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8081462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8232F-DE06-447E-9724-DE15E05B133F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41557038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11263-A8F0-40EB-AE91-80F9E66D323D}" type="slidenum">
              <a:rPr lang="zh-CN" altLang="en-AU"/>
              <a:pPr/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469455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r>
              <a:rPr lang="en-AU" altLang="zh-CN" smtClean="0"/>
              <a:t>Fire Code Reform</a:t>
            </a:r>
            <a:endParaRPr lang="en-AU" altLang="zh-CN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itchFamily="2" charset="-122"/>
              </a:defRPr>
            </a:lvl1pPr>
          </a:lstStyle>
          <a:p>
            <a:fld id="{F66D3239-2D5A-46FC-9A0D-338FCF4657F0}" type="slidenum">
              <a:rPr lang="zh-CN" altLang="en-AU"/>
              <a:pPr/>
              <a:t>‹#›</a:t>
            </a:fld>
            <a:endParaRPr lang="en-AU" altLang="zh-CN"/>
          </a:p>
        </p:txBody>
      </p:sp>
      <p:pic>
        <p:nvPicPr>
          <p:cNvPr id="1030" name="Picture 6" descr="SGA left margin flame (rooster)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SGA left margin flame (rooster)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75009"/>
            <a:ext cx="7772400" cy="3039414"/>
          </a:xfrm>
        </p:spPr>
        <p:txBody>
          <a:bodyPr anchor="ctr"/>
          <a:lstStyle/>
          <a:p>
            <a:pPr eaLnBrk="1" hangingPunct="1"/>
            <a:r>
              <a:rPr lang="en-US" altLang="en-US" sz="4400" b="1" dirty="0" smtClean="0"/>
              <a:t>Guiding Future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Fire Safety Engineering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Practice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dirty="0" smtClean="0"/>
              <a:t>Stephen Grubits</a:t>
            </a:r>
            <a:endParaRPr lang="en-AU" altLang="zh-CN" sz="3600" dirty="0" smtClean="0">
              <a:ea typeface="宋体" pitchFamily="2" charset="-122"/>
            </a:endParaRP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013325"/>
            <a:ext cx="24225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0AC18-725F-4A9E-852B-D32721931ACD}" type="slidenum">
              <a:rPr lang="zh-CN" altLang="en-AU" smtClean="0"/>
              <a:pPr/>
              <a:t>1</a:t>
            </a:fld>
            <a:endParaRPr lang="en-AU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85" y="4222448"/>
            <a:ext cx="2478928" cy="2478928"/>
          </a:xfrm>
          <a:prstGeom prst="rect">
            <a:avLst/>
          </a:prstGeom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423B82A9-26BD-456B-B98A-4675CA1A027F}" type="slidenum">
              <a:rPr lang="zh-CN" altLang="en-AU"/>
              <a:pPr/>
              <a:t>10</a:t>
            </a:fld>
            <a:endParaRPr lang="en-AU" altLang="zh-CN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4875"/>
            <a:ext cx="7893117" cy="1143000"/>
          </a:xfrm>
        </p:spPr>
        <p:txBody>
          <a:bodyPr/>
          <a:lstStyle/>
          <a:p>
            <a:r>
              <a:rPr lang="en-AU" altLang="en-US" dirty="0" smtClean="0"/>
              <a:t>Current State of Fire Safety Engineering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9131"/>
            <a:ext cx="7772400" cy="4659085"/>
          </a:xfrm>
        </p:spPr>
        <p:txBody>
          <a:bodyPr/>
          <a:lstStyle/>
          <a:p>
            <a:r>
              <a:rPr lang="en-AU" altLang="en-US" sz="2800" dirty="0" smtClean="0"/>
              <a:t>Good progress in terms of adoption and market</a:t>
            </a:r>
          </a:p>
          <a:p>
            <a:r>
              <a:rPr lang="en-AU" altLang="en-US" sz="2800" dirty="0" smtClean="0"/>
              <a:t>Major projects use </a:t>
            </a:r>
            <a:r>
              <a:rPr lang="en-AU" altLang="en-US" sz="2800" dirty="0"/>
              <a:t>Fire Safety </a:t>
            </a:r>
            <a:r>
              <a:rPr lang="en-AU" altLang="en-US" sz="2800" dirty="0" smtClean="0"/>
              <a:t>Engineering</a:t>
            </a:r>
            <a:endParaRPr lang="en-AU" altLang="en-US" sz="2800" dirty="0"/>
          </a:p>
          <a:p>
            <a:r>
              <a:rPr lang="en-AU" altLang="en-US" sz="2800" dirty="0" smtClean="0"/>
              <a:t>Mostly “BAND-AID” FSE – fix DTS non-compliances</a:t>
            </a:r>
            <a:endParaRPr lang="en-AU" altLang="en-US" sz="2800" dirty="0"/>
          </a:p>
          <a:p>
            <a:r>
              <a:rPr lang="en-AU" altLang="en-US" sz="2800" dirty="0" smtClean="0"/>
              <a:t>Mostly DETERMINISTIC analysis or OPINION</a:t>
            </a:r>
            <a:endParaRPr lang="en-AU" altLang="en-US" sz="2800" dirty="0"/>
          </a:p>
          <a:p>
            <a:r>
              <a:rPr lang="en-AU" altLang="en-US" sz="2800" dirty="0" smtClean="0"/>
              <a:t>Educational courses readily available</a:t>
            </a:r>
          </a:p>
          <a:p>
            <a:r>
              <a:rPr lang="en-AU" altLang="en-US" sz="2800" dirty="0"/>
              <a:t>ISO Fire Safety Engineering Standards</a:t>
            </a:r>
          </a:p>
          <a:p>
            <a:r>
              <a:rPr lang="en-AU" altLang="en-US" sz="2800" dirty="0" smtClean="0"/>
              <a:t>Significant </a:t>
            </a:r>
            <a:r>
              <a:rPr lang="en-AU" altLang="en-US" sz="2800" dirty="0"/>
              <a:t>International Developments</a:t>
            </a:r>
          </a:p>
          <a:p>
            <a:r>
              <a:rPr lang="en-AU" altLang="en-US" sz="2800" dirty="0" smtClean="0"/>
              <a:t>Risk methodology still not common!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4322" y="4632960"/>
            <a:ext cx="2049850" cy="1785256"/>
            <a:chOff x="1050401" y="304271"/>
            <a:chExt cx="7110076" cy="6096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01" y="304271"/>
              <a:ext cx="7110076" cy="6096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4436" y="3517488"/>
              <a:ext cx="1206609" cy="90446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915" y="3135087"/>
              <a:ext cx="1675524" cy="1337918"/>
            </a:xfrm>
            <a:prstGeom prst="rect">
              <a:avLst/>
            </a:prstGeom>
            <a:effectLst>
              <a:softEdge rad="1778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17" y="2257143"/>
              <a:ext cx="1955074" cy="146630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487920" y="2368731"/>
              <a:ext cx="4530245" cy="3656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48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Stephen’s Ball</a:t>
              </a:r>
              <a:endPara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645" y="3913008"/>
              <a:ext cx="891949" cy="1343170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 bwMode="auto">
          <a:xfrm rot="19827538">
            <a:off x="6792530" y="4502826"/>
            <a:ext cx="660449" cy="409303"/>
          </a:xfrm>
          <a:prstGeom prst="rightArrow">
            <a:avLst>
              <a:gd name="adj1" fmla="val 48512"/>
              <a:gd name="adj2" fmla="val 50000"/>
            </a:avLst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0733" y="4255422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FSE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C4F1F6A2-375B-4708-9A2E-2CFD46517E8D}" type="slidenum">
              <a:rPr lang="zh-CN" altLang="en-AU"/>
              <a:pPr/>
              <a:t>11</a:t>
            </a:fld>
            <a:endParaRPr lang="en-AU" altLang="zh-CN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04929" y="374469"/>
            <a:ext cx="7772400" cy="1143000"/>
          </a:xfrm>
        </p:spPr>
        <p:txBody>
          <a:bodyPr/>
          <a:lstStyle/>
          <a:p>
            <a:r>
              <a:rPr lang="en-AU" altLang="en-US" dirty="0"/>
              <a:t>Requirements of a performance-based </a:t>
            </a:r>
            <a:r>
              <a:rPr lang="en-AU" altLang="en-US" dirty="0" smtClean="0"/>
              <a:t>approach to fire safety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6746"/>
              </p:ext>
            </p:extLst>
          </p:nvPr>
        </p:nvGraphicFramePr>
        <p:xfrm>
          <a:off x="1571222" y="1927181"/>
          <a:ext cx="7006106" cy="456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304"/>
                <a:gridCol w="1770802"/>
              </a:tblGrid>
              <a:tr h="468529">
                <a:tc>
                  <a:txBody>
                    <a:bodyPr/>
                    <a:lstStyle/>
                    <a:p>
                      <a:r>
                        <a:rPr lang="en-AU" dirty="0" smtClean="0"/>
                        <a:t>CRITERION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ASSESSMENT</a:t>
                      </a:r>
                      <a:endParaRPr lang="en-AU" dirty="0"/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Performance must be clearly stated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Performance must be measurable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C000"/>
                          </a:solidFill>
                        </a:rPr>
                        <a:t>Sometimes</a:t>
                      </a:r>
                      <a:endParaRPr lang="en-A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Performance must not be subjective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Required performance must be demonstrable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C000"/>
                          </a:solidFill>
                        </a:rPr>
                        <a:t>Sometimes</a:t>
                      </a:r>
                      <a:endParaRPr lang="en-A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Measure of performance to be 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Attainment of performance - </a:t>
                      </a:r>
                      <a:r>
                        <a:rPr lang="en-AU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00B050"/>
                          </a:solidFill>
                        </a:rPr>
                        <a:t>Usually</a:t>
                      </a:r>
                      <a:endParaRPr lang="en-AU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Attainment of performance - </a:t>
                      </a:r>
                      <a:r>
                        <a:rPr lang="en-AU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C000"/>
                          </a:solidFill>
                        </a:rPr>
                        <a:t>Sometimes</a:t>
                      </a:r>
                      <a:endParaRPr lang="en-A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6852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400" dirty="0" smtClean="0"/>
                        <a:t>Attainment of performance – </a:t>
                      </a:r>
                      <a:r>
                        <a:rPr lang="en-AU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throughout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loud Callout 2"/>
          <p:cNvSpPr/>
          <p:nvPr/>
        </p:nvSpPr>
        <p:spPr bwMode="auto">
          <a:xfrm>
            <a:off x="0" y="2777187"/>
            <a:ext cx="1674254" cy="940158"/>
          </a:xfrm>
          <a:prstGeom prst="cloudCallout">
            <a:avLst>
              <a:gd name="adj1" fmla="val 39936"/>
              <a:gd name="adj2" fmla="val 84418"/>
            </a:avLst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Role of FSE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634"/>
            <a:ext cx="7772400" cy="1143000"/>
          </a:xfrm>
        </p:spPr>
        <p:txBody>
          <a:bodyPr/>
          <a:lstStyle/>
          <a:p>
            <a:r>
              <a:rPr lang="en-AU" dirty="0" smtClean="0"/>
              <a:t>Drivers for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841862"/>
            <a:ext cx="7772400" cy="4489269"/>
          </a:xfrm>
        </p:spPr>
        <p:txBody>
          <a:bodyPr/>
          <a:lstStyle/>
          <a:p>
            <a:r>
              <a:rPr lang="en-AU" sz="2800" dirty="0" smtClean="0"/>
              <a:t>Community response to disasters</a:t>
            </a:r>
          </a:p>
          <a:p>
            <a:r>
              <a:rPr lang="en-AU" sz="2800" dirty="0" smtClean="0"/>
              <a:t>Ever increasing computing power</a:t>
            </a:r>
          </a:p>
          <a:p>
            <a:r>
              <a:rPr lang="en-AU" sz="2800" dirty="0" smtClean="0"/>
              <a:t>Ever increasing sophistication of programs</a:t>
            </a:r>
          </a:p>
          <a:p>
            <a:r>
              <a:rPr lang="en-AU" sz="2800" dirty="0"/>
              <a:t>Price pressure</a:t>
            </a:r>
          </a:p>
          <a:p>
            <a:r>
              <a:rPr lang="en-AU" sz="2800" dirty="0" smtClean="0"/>
              <a:t>Greater automation </a:t>
            </a:r>
          </a:p>
          <a:p>
            <a:pPr lvl="2"/>
            <a:r>
              <a:rPr lang="en-AU" sz="2000" dirty="0" smtClean="0"/>
              <a:t>repetitive jobs redundant – not just blue collar!</a:t>
            </a:r>
          </a:p>
          <a:p>
            <a:r>
              <a:rPr lang="en-AU" sz="2800" dirty="0" smtClean="0"/>
              <a:t>Trade agreements </a:t>
            </a:r>
          </a:p>
          <a:p>
            <a:pPr lvl="2"/>
            <a:r>
              <a:rPr lang="en-AU" sz="2000" dirty="0" smtClean="0"/>
              <a:t>greater influx of products and building systems</a:t>
            </a:r>
          </a:p>
          <a:p>
            <a:r>
              <a:rPr lang="en-AU" sz="2800" dirty="0" smtClean="0"/>
              <a:t>Push for international standards for global market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12</a:t>
            </a:fld>
            <a:fld id="{85649A50-565F-4D38-86B4-05D611A44329}" type="slidenum">
              <a:rPr lang="zh-CN" altLang="en-AU" smtClean="0"/>
              <a:pPr/>
              <a:t>12</a:t>
            </a:fld>
            <a:fld id="{10E8F9E2-6FBB-48DE-9411-81E0AEE99B9A}" type="slidenum">
              <a:rPr lang="zh-CN" altLang="en-AU" smtClean="0"/>
              <a:pPr/>
              <a:t>12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52716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Changing Context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70661"/>
              </p:ext>
            </p:extLst>
          </p:nvPr>
        </p:nvGraphicFramePr>
        <p:xfrm>
          <a:off x="673768" y="1554480"/>
          <a:ext cx="77724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11"/>
                <a:gridCol w="5296989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ASPECT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LIKELY CANGE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Building Code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Greater emphasis on performance</a:t>
                      </a:r>
                    </a:p>
                    <a:p>
                      <a:r>
                        <a:rPr lang="en-AU" dirty="0" smtClean="0"/>
                        <a:t>More Verification Methods</a:t>
                      </a:r>
                    </a:p>
                    <a:p>
                      <a:r>
                        <a:rPr lang="en-AU" dirty="0" smtClean="0"/>
                        <a:t>More trade-offs for cost-effectiveness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Legislation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Responsive to community pressures</a:t>
                      </a:r>
                    </a:p>
                    <a:p>
                      <a:r>
                        <a:rPr lang="en-AU" dirty="0" smtClean="0"/>
                        <a:t>Better quality and consumer protection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Trade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More FSE design done offshore</a:t>
                      </a:r>
                    </a:p>
                    <a:p>
                      <a:r>
                        <a:rPr lang="en-AU" dirty="0" smtClean="0"/>
                        <a:t>Acceptance of foreign tested and approved systems</a:t>
                      </a:r>
                    </a:p>
                    <a:p>
                      <a:r>
                        <a:rPr lang="en-AU" dirty="0" smtClean="0"/>
                        <a:t>Less reliance on Australian Standards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Technology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Greater automation of performance evaluation</a:t>
                      </a:r>
                    </a:p>
                    <a:p>
                      <a:r>
                        <a:rPr lang="en-AU" dirty="0" smtClean="0"/>
                        <a:t>More sophisticated and integrated models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Engineering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Greater emphasis on risk</a:t>
                      </a:r>
                    </a:p>
                    <a:p>
                      <a:r>
                        <a:rPr lang="en-AU" dirty="0" smtClean="0"/>
                        <a:t>More explicit (but automated) treatment of likelihood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Society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Greater aversion to risk – propensity for greater safety</a:t>
                      </a:r>
                    </a:p>
                    <a:p>
                      <a:r>
                        <a:rPr lang="en-AU" dirty="0" smtClean="0"/>
                        <a:t>Adverse response to disasters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13</a:t>
            </a:fld>
            <a:fld id="{85649A50-565F-4D38-86B4-05D611A44329}" type="slidenum">
              <a:rPr lang="zh-CN" altLang="en-AU" smtClean="0"/>
              <a:pPr/>
              <a:t>13</a:t>
            </a:fld>
            <a:fld id="{10E8F9E2-6FBB-48DE-9411-81E0AEE99B9A}" type="slidenum">
              <a:rPr lang="zh-CN" altLang="en-AU" smtClean="0"/>
              <a:pPr/>
              <a:t>13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53067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Engineering Trends</a:t>
            </a:r>
            <a:br>
              <a:rPr lang="en-AU" dirty="0" smtClean="0"/>
            </a:br>
            <a:r>
              <a:rPr lang="en-AU" dirty="0" smtClean="0"/>
              <a:t>Integration of simulation into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6583"/>
            <a:ext cx="7848600" cy="4589417"/>
          </a:xfrm>
        </p:spPr>
        <p:txBody>
          <a:bodyPr/>
          <a:lstStyle/>
          <a:p>
            <a:r>
              <a:rPr lang="en-AU" dirty="0"/>
              <a:t>Fully tested virtual buildings prior to construction</a:t>
            </a:r>
          </a:p>
          <a:p>
            <a:r>
              <a:rPr lang="en-AU" dirty="0" smtClean="0"/>
              <a:t>Building simulation programs exist in many fields</a:t>
            </a:r>
          </a:p>
          <a:p>
            <a:r>
              <a:rPr lang="en-AU" dirty="0" smtClean="0"/>
              <a:t>Add-ins to AutoCAD and other design packages</a:t>
            </a:r>
          </a:p>
          <a:p>
            <a:pPr lvl="2"/>
            <a:r>
              <a:rPr lang="en-AU" dirty="0" smtClean="0"/>
              <a:t>permit testing at design stage</a:t>
            </a:r>
          </a:p>
          <a:p>
            <a:r>
              <a:rPr lang="en-AU" dirty="0" smtClean="0"/>
              <a:t>Designs will be more and more object oriented</a:t>
            </a:r>
          </a:p>
          <a:p>
            <a:pPr lvl="2"/>
            <a:r>
              <a:rPr lang="en-AU" dirty="0" smtClean="0"/>
              <a:t>Not just lines but representation of objects</a:t>
            </a:r>
          </a:p>
          <a:p>
            <a:r>
              <a:rPr lang="en-AU" dirty="0" smtClean="0"/>
              <a:t>Engineering will be done by software</a:t>
            </a:r>
          </a:p>
          <a:p>
            <a:r>
              <a:rPr lang="en-AU" dirty="0" smtClean="0"/>
              <a:t>Role of engineers changed to software developer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14</a:t>
            </a:fld>
            <a:fld id="{85649A50-565F-4D38-86B4-05D611A44329}" type="slidenum">
              <a:rPr lang="zh-CN" altLang="en-AU" smtClean="0"/>
              <a:pPr/>
              <a:t>14</a:t>
            </a:fld>
            <a:fld id="{10E8F9E2-6FBB-48DE-9411-81E0AEE99B9A}" type="slidenum">
              <a:rPr lang="zh-CN" altLang="en-AU" smtClean="0"/>
              <a:pPr/>
              <a:t>14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25347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356087"/>
            <a:ext cx="5524497" cy="2257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Simulation Software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81F89-7662-41D7-94DE-2AB3DEF5A6C2}" type="slidenum">
              <a:rPr lang="zh-CN" altLang="en-AU" smtClean="0"/>
              <a:pPr/>
              <a:t>15</a:t>
            </a:fld>
            <a:endParaRPr lang="en-AU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152" y="1785258"/>
            <a:ext cx="3452213" cy="3953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8" y="3614056"/>
            <a:ext cx="4293734" cy="31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AutoCAD add-ins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81F89-7662-41D7-94DE-2AB3DEF5A6C2}" type="slidenum">
              <a:rPr lang="zh-CN" altLang="en-AU" smtClean="0"/>
              <a:pPr/>
              <a:t>16</a:t>
            </a:fld>
            <a:endParaRPr lang="en-AU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928"/>
          <a:stretch/>
        </p:blipFill>
        <p:spPr>
          <a:xfrm>
            <a:off x="1266009" y="2155031"/>
            <a:ext cx="6156000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09" y="1012031"/>
            <a:ext cx="60198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33" y="3315789"/>
            <a:ext cx="60293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833" y="4433887"/>
            <a:ext cx="603885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5888" b="-5888"/>
          <a:stretch/>
        </p:blipFill>
        <p:spPr>
          <a:xfrm>
            <a:off x="1389833" y="5616000"/>
            <a:ext cx="59817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vision for the Future</a:t>
            </a:r>
            <a:br>
              <a:rPr lang="en-AU" dirty="0" smtClean="0"/>
            </a:br>
            <a:r>
              <a:rPr lang="en-AU" dirty="0" smtClean="0"/>
              <a:t>Fire Engineering Guidelines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A1559-917D-49FC-9E90-9B2DA8FCFF57}" type="slidenum">
              <a:rPr lang="zh-CN" altLang="en-AU" smtClean="0"/>
              <a:pPr/>
              <a:t>17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32193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DB335BCB-C0A8-48F2-AEA8-D0DDAA238C48}" type="slidenum">
              <a:rPr lang="zh-CN" altLang="en-AU"/>
              <a:pPr/>
              <a:t>18</a:t>
            </a:fld>
            <a:endParaRPr lang="en-AU" altLang="zh-CN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Do we share original vision?</a:t>
            </a:r>
          </a:p>
        </p:txBody>
      </p:sp>
      <p:graphicFrame>
        <p:nvGraphicFramePr>
          <p:cNvPr id="8308" name="Group 116"/>
          <p:cNvGraphicFramePr>
            <a:graphicFrameLocks noGrp="1"/>
          </p:cNvGraphicFramePr>
          <p:nvPr/>
        </p:nvGraphicFramePr>
        <p:xfrm>
          <a:off x="1524000" y="1397000"/>
          <a:ext cx="6480175" cy="4876800"/>
        </p:xfrm>
        <a:graphic>
          <a:graphicData uri="http://schemas.openxmlformats.org/drawingml/2006/table">
            <a:tbl>
              <a:tblPr/>
              <a:tblGrid>
                <a:gridCol w="633413"/>
                <a:gridCol w="3997325"/>
                <a:gridCol w="1849437"/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SCOPE AND GENERAL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Preliminaries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MATERIALS AND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Preliminaries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BUILDING FIRE SAFETY SYSTEM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BUILDING CHARACTERISATION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CLASSIFICATION AND 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INITIATION AND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enclosure of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SPREAD OF SMOKE AND TOXIC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other enclosures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FLAME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other enclosures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COMMUNICATION AND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BRIGADE COMMUNICATION AND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brigade 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AVOIDANCE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COMMISSIONING AND VERIFICATION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OPERATION MAINTENANCE AND INSPECTION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Additional considerations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EXISTING BUILDINGS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Additional considerations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41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questions to answer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2434"/>
            <a:ext cx="7772400" cy="4653566"/>
          </a:xfrm>
        </p:spPr>
        <p:txBody>
          <a:bodyPr/>
          <a:lstStyle/>
          <a:p>
            <a:r>
              <a:rPr lang="en-AU" dirty="0" smtClean="0"/>
              <a:t>How do we focus on departures from </a:t>
            </a:r>
            <a:r>
              <a:rPr lang="en-AU" dirty="0" err="1" smtClean="0"/>
              <a:t>dts</a:t>
            </a:r>
            <a:r>
              <a:rPr lang="en-AU" dirty="0" smtClean="0"/>
              <a:t>?</a:t>
            </a:r>
          </a:p>
          <a:p>
            <a:r>
              <a:rPr lang="en-AU" dirty="0" smtClean="0"/>
              <a:t>Are the original sub-systems needed?</a:t>
            </a:r>
          </a:p>
          <a:p>
            <a:r>
              <a:rPr lang="en-AU" dirty="0" smtClean="0"/>
              <a:t>Degree of redundancy required?</a:t>
            </a:r>
          </a:p>
          <a:p>
            <a:r>
              <a:rPr lang="en-AU" dirty="0" smtClean="0"/>
              <a:t>What are appropriate design scenarios?</a:t>
            </a:r>
          </a:p>
          <a:p>
            <a:r>
              <a:rPr lang="en-AU" dirty="0" smtClean="0"/>
              <a:t>Is equivalence or more, required?</a:t>
            </a:r>
          </a:p>
          <a:p>
            <a:r>
              <a:rPr lang="en-AU" dirty="0" smtClean="0"/>
              <a:t>What are shortcomings of existing guidelines?</a:t>
            </a:r>
          </a:p>
          <a:p>
            <a:r>
              <a:rPr lang="en-AU" dirty="0" smtClean="0"/>
              <a:t>OH&amp;S for fire fighters, provision for rescue?</a:t>
            </a:r>
          </a:p>
          <a:p>
            <a:r>
              <a:rPr lang="en-AU" dirty="0" smtClean="0"/>
              <a:t>What is acceptable risk for structural failure?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19</a:t>
            </a:fld>
            <a:fld id="{85649A50-565F-4D38-86B4-05D611A44329}" type="slidenum">
              <a:rPr lang="zh-CN" altLang="en-AU" smtClean="0"/>
              <a:pPr/>
              <a:t>19</a:t>
            </a:fld>
            <a:fld id="{10E8F9E2-6FBB-48DE-9411-81E0AEE99B9A}" type="slidenum">
              <a:rPr lang="zh-CN" altLang="en-AU" smtClean="0"/>
              <a:pPr/>
              <a:t>19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6412377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sz="4000" b="1" dirty="0" smtClean="0">
                <a:ea typeface="宋体" pitchFamily="2" charset="-122"/>
              </a:rPr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Reflection on FCRC and existing guidelines</a:t>
            </a:r>
          </a:p>
          <a:p>
            <a:r>
              <a:rPr lang="en-AU" dirty="0" smtClean="0"/>
              <a:t>Reflections on current practice</a:t>
            </a:r>
          </a:p>
          <a:p>
            <a:r>
              <a:rPr lang="en-AU" dirty="0" smtClean="0"/>
              <a:t>Trends in engineering and building design</a:t>
            </a:r>
            <a:endParaRPr lang="en-AU" dirty="0"/>
          </a:p>
          <a:p>
            <a:r>
              <a:rPr lang="en-AU" dirty="0" smtClean="0"/>
              <a:t>Risk-based Fire Safety Design Code</a:t>
            </a:r>
          </a:p>
          <a:p>
            <a:r>
              <a:rPr lang="en-AU" dirty="0" smtClean="0"/>
              <a:t>Reflections on the environment</a:t>
            </a:r>
          </a:p>
          <a:p>
            <a:r>
              <a:rPr lang="en-AU" dirty="0" smtClean="0"/>
              <a:t>A vision for the </a:t>
            </a:r>
            <a:r>
              <a:rPr lang="en-AU" dirty="0" smtClean="0"/>
              <a:t>future guidelines</a:t>
            </a:r>
            <a:endParaRPr lang="en-AU" dirty="0" smtClean="0"/>
          </a:p>
          <a:p>
            <a:r>
              <a:rPr lang="en-AU" dirty="0" smtClean="0"/>
              <a:t>Turning a vision into reality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9CC4FBD-CF0F-46BB-AA09-B47E11E96B65}" type="slidenum">
              <a:rPr lang="zh-CN" altLang="en-AU"/>
              <a:pPr/>
              <a:t>2</a:t>
            </a:fld>
            <a:endParaRPr lang="en-AU" altLang="zh-CN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085850" y="1341438"/>
            <a:ext cx="73056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AU" altLang="zh-CN" sz="28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Perfect Risk Assessment Tool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29555"/>
            <a:ext cx="7772400" cy="4666445"/>
          </a:xfrm>
        </p:spPr>
        <p:txBody>
          <a:bodyPr/>
          <a:lstStyle/>
          <a:p>
            <a:r>
              <a:rPr lang="en-AU" dirty="0" smtClean="0"/>
              <a:t>What would it do?</a:t>
            </a:r>
          </a:p>
          <a:p>
            <a:r>
              <a:rPr lang="en-AU" dirty="0" smtClean="0"/>
              <a:t>How would it do it?</a:t>
            </a:r>
          </a:p>
          <a:p>
            <a:r>
              <a:rPr lang="en-AU" dirty="0" smtClean="0"/>
              <a:t>How would you use it?</a:t>
            </a:r>
          </a:p>
          <a:p>
            <a:r>
              <a:rPr lang="en-AU" dirty="0" smtClean="0"/>
              <a:t>What would be the inputs?</a:t>
            </a:r>
          </a:p>
          <a:p>
            <a:r>
              <a:rPr lang="en-AU" dirty="0" smtClean="0"/>
              <a:t>Where would you get the data?</a:t>
            </a:r>
          </a:p>
          <a:p>
            <a:r>
              <a:rPr lang="en-AU" dirty="0" smtClean="0"/>
              <a:t>What would be the outputs?</a:t>
            </a:r>
          </a:p>
          <a:p>
            <a:r>
              <a:rPr lang="en-AU" dirty="0" smtClean="0"/>
              <a:t>How would you verify it?</a:t>
            </a:r>
          </a:p>
          <a:p>
            <a:r>
              <a:rPr lang="en-AU" dirty="0" smtClean="0"/>
              <a:t>What documentation would you need?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A1559-917D-49FC-9E90-9B2DA8FCFF57}" type="slidenum">
              <a:rPr lang="zh-CN" altLang="en-AU" smtClean="0"/>
              <a:pPr/>
              <a:t>20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42915437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comes first?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3876540"/>
            <a:ext cx="3810000" cy="2219459"/>
          </a:xfrm>
        </p:spPr>
        <p:txBody>
          <a:bodyPr/>
          <a:lstStyle/>
          <a:p>
            <a:r>
              <a:rPr lang="en-AU" dirty="0" smtClean="0"/>
              <a:t>Guidelines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876540"/>
            <a:ext cx="3810000" cy="2219460"/>
          </a:xfrm>
        </p:spPr>
        <p:txBody>
          <a:bodyPr/>
          <a:lstStyle/>
          <a:p>
            <a:r>
              <a:rPr lang="en-AU" dirty="0" smtClean="0"/>
              <a:t>Risk Assessment Tool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21</a:t>
            </a:fld>
            <a:fld id="{85649A50-565F-4D38-86B4-05D611A44329}" type="slidenum">
              <a:rPr lang="zh-CN" altLang="en-AU" smtClean="0"/>
              <a:pPr/>
              <a:t>21</a:t>
            </a:fld>
            <a:fld id="{10E8F9E2-6FBB-48DE-9411-81E0AEE99B9A}" type="slidenum">
              <a:rPr lang="zh-CN" altLang="en-AU" smtClean="0"/>
              <a:pPr/>
              <a:t>21</a:t>
            </a:fld>
            <a:endParaRPr lang="en-AU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6274" r="11883" b="5025"/>
          <a:stretch/>
        </p:blipFill>
        <p:spPr>
          <a:xfrm>
            <a:off x="837125" y="901521"/>
            <a:ext cx="2704565" cy="297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8" y="1143000"/>
            <a:ext cx="3005243" cy="2253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3015" y="2060620"/>
            <a:ext cx="120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OR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109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4501E996-C856-4FF4-92D9-076F9F673FE5}" type="slidenum">
              <a:rPr lang="zh-CN" altLang="en-AU"/>
              <a:pPr/>
              <a:t>22</a:t>
            </a:fld>
            <a:endParaRPr lang="en-AU" altLang="zh-CN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4213" y="104503"/>
            <a:ext cx="7772400" cy="1143000"/>
          </a:xfrm>
        </p:spPr>
        <p:txBody>
          <a:bodyPr/>
          <a:lstStyle/>
          <a:p>
            <a:r>
              <a:rPr lang="en-AU" altLang="en-US" dirty="0" smtClean="0"/>
              <a:t>Fire Engineering Methodology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4213" y="1395548"/>
            <a:ext cx="7772400" cy="4953000"/>
          </a:xfrm>
        </p:spPr>
        <p:txBody>
          <a:bodyPr/>
          <a:lstStyle/>
          <a:p>
            <a:r>
              <a:rPr lang="en-US" altLang="en-US" sz="2800" dirty="0" smtClean="0"/>
              <a:t>Move from deterministic to probabilistic design</a:t>
            </a:r>
          </a:p>
          <a:p>
            <a:r>
              <a:rPr lang="en-US" altLang="en-US" sz="2800" dirty="0" smtClean="0"/>
              <a:t>Greater emphasis on likelihood, reliability and risk</a:t>
            </a:r>
          </a:p>
          <a:p>
            <a:r>
              <a:rPr lang="en-US" altLang="en-US" sz="2800" dirty="0" smtClean="0"/>
              <a:t>Underpinned by appropriate research program</a:t>
            </a:r>
          </a:p>
          <a:p>
            <a:r>
              <a:rPr lang="en-US" altLang="en-US" sz="2800" dirty="0" smtClean="0"/>
              <a:t>Reliable risk simulation tools developed</a:t>
            </a:r>
          </a:p>
          <a:p>
            <a:r>
              <a:rPr lang="en-US" altLang="en-US" sz="2800" dirty="0"/>
              <a:t>Integrated into advanced CAD </a:t>
            </a:r>
            <a:r>
              <a:rPr lang="en-US" altLang="en-US" sz="2800" dirty="0" smtClean="0"/>
              <a:t>software</a:t>
            </a:r>
          </a:p>
          <a:p>
            <a:r>
              <a:rPr lang="en-US" altLang="en-US" sz="2800" dirty="0" smtClean="0"/>
              <a:t>Calculators developed for Verification Methods</a:t>
            </a:r>
            <a:endParaRPr lang="en-US" altLang="en-US" sz="2800" dirty="0"/>
          </a:p>
          <a:p>
            <a:r>
              <a:rPr lang="en-US" altLang="en-US" sz="2800" dirty="0" smtClean="0"/>
              <a:t>Societal Risk and F-N curves measure safety</a:t>
            </a:r>
          </a:p>
          <a:p>
            <a:r>
              <a:rPr lang="en-US" altLang="en-US" sz="2800" dirty="0" smtClean="0"/>
              <a:t>Societal risk acceptance criteria: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ALARP: design is within ALARP REGION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Comparison to benchmark: RISK &lt; REFERENCE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37" y="255770"/>
            <a:ext cx="7772400" cy="1143000"/>
          </a:xfrm>
        </p:spPr>
        <p:txBody>
          <a:bodyPr/>
          <a:lstStyle/>
          <a:p>
            <a:r>
              <a:rPr lang="en-AU" dirty="0" smtClean="0"/>
              <a:t>Performance Benchmark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1223"/>
            <a:ext cx="7772400" cy="4524777"/>
          </a:xfrm>
        </p:spPr>
        <p:txBody>
          <a:bodyPr/>
          <a:lstStyle/>
          <a:p>
            <a:r>
              <a:rPr lang="en-AU" sz="2600" dirty="0" smtClean="0"/>
              <a:t>Should not have to reverse-engineer acceptable </a:t>
            </a:r>
            <a:r>
              <a:rPr lang="en-AU" sz="2600" dirty="0"/>
              <a:t>risk</a:t>
            </a:r>
          </a:p>
          <a:p>
            <a:r>
              <a:rPr lang="en-AU" sz="2600" dirty="0" smtClean="0"/>
              <a:t>A number of reference buildings analysed and harmonised in terms of risk</a:t>
            </a:r>
          </a:p>
          <a:p>
            <a:r>
              <a:rPr lang="en-AU" sz="2600" dirty="0" smtClean="0"/>
              <a:t>Benchmark buildings specified both in terms of risk and deterministic acceptance criteria</a:t>
            </a:r>
          </a:p>
          <a:p>
            <a:r>
              <a:rPr lang="en-AU" sz="2600" dirty="0" smtClean="0"/>
              <a:t>Acceptance of performance solution based on equivalence to relevant benchmark building</a:t>
            </a:r>
          </a:p>
          <a:p>
            <a:r>
              <a:rPr lang="en-AU" sz="2600" dirty="0"/>
              <a:t>Credible design scenarios specified for reference buildings</a:t>
            </a:r>
          </a:p>
          <a:p>
            <a:r>
              <a:rPr lang="en-AU" sz="2600" dirty="0" smtClean="0"/>
              <a:t>More </a:t>
            </a:r>
            <a:r>
              <a:rPr lang="en-AU" sz="2600" dirty="0"/>
              <a:t>Verification </a:t>
            </a:r>
            <a:r>
              <a:rPr lang="en-AU" sz="2600" dirty="0" smtClean="0"/>
              <a:t>Methods in NCC </a:t>
            </a:r>
          </a:p>
          <a:p>
            <a:r>
              <a:rPr lang="en-AU" sz="2600" dirty="0" smtClean="0"/>
              <a:t>Automated calculators for Verification Methods</a:t>
            </a:r>
            <a:endParaRPr lang="en-AU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8F9E2-6FBB-48DE-9411-81E0AEE99B9A}" type="slidenum">
              <a:rPr lang="zh-CN" altLang="en-AU" smtClean="0"/>
              <a:pPr/>
              <a:t>23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87891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73768" y="357051"/>
            <a:ext cx="7772400" cy="1143000"/>
          </a:xfrm>
        </p:spPr>
        <p:txBody>
          <a:bodyPr/>
          <a:lstStyle/>
          <a:p>
            <a:r>
              <a:rPr lang="en-AU" altLang="en-US" dirty="0" smtClean="0"/>
              <a:t>ALARP and Societal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en-US" sz="2500" smtClean="0"/>
              <a:t>Represents society’s acceptance of risk</a:t>
            </a:r>
          </a:p>
          <a:p>
            <a:pPr>
              <a:lnSpc>
                <a:spcPct val="80000"/>
              </a:lnSpc>
            </a:pPr>
            <a:r>
              <a:rPr lang="en-AU" altLang="en-US" sz="2500" smtClean="0"/>
              <a:t>Some risks more readily accepted – principally voluntarily accepted or high reward</a:t>
            </a:r>
          </a:p>
          <a:p>
            <a:pPr>
              <a:lnSpc>
                <a:spcPct val="80000"/>
              </a:lnSpc>
            </a:pPr>
            <a:r>
              <a:rPr lang="en-AU" altLang="en-US" sz="2500" smtClean="0"/>
              <a:t>Certain risks are too high and unacceptable</a:t>
            </a:r>
          </a:p>
          <a:p>
            <a:pPr>
              <a:lnSpc>
                <a:spcPct val="80000"/>
              </a:lnSpc>
            </a:pPr>
            <a:r>
              <a:rPr lang="en-AU" altLang="en-US" sz="2500" smtClean="0"/>
              <a:t>Certain risks are insignificant and do not warrant further risk mitigation</a:t>
            </a:r>
          </a:p>
          <a:p>
            <a:pPr>
              <a:lnSpc>
                <a:spcPct val="80000"/>
              </a:lnSpc>
            </a:pPr>
            <a:r>
              <a:rPr lang="en-AU" altLang="en-US" sz="2500" smtClean="0"/>
              <a:t>In between is tolerable range – risk should 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sz="2500" smtClean="0"/>
              <a:t>		</a:t>
            </a:r>
            <a:r>
              <a:rPr lang="en-AU" altLang="en-US" sz="2500" b="1" smtClean="0"/>
              <a:t>A</a:t>
            </a:r>
            <a:r>
              <a:rPr lang="en-AU" altLang="en-US" sz="2500" smtClean="0"/>
              <a:t>s</a:t>
            </a:r>
            <a:br>
              <a:rPr lang="en-AU" altLang="en-US" sz="2500" smtClean="0"/>
            </a:br>
            <a:r>
              <a:rPr lang="en-AU" altLang="en-US" sz="2500" smtClean="0"/>
              <a:t>	</a:t>
            </a:r>
            <a:r>
              <a:rPr lang="en-AU" altLang="en-US" sz="2500" b="1" smtClean="0"/>
              <a:t>L</a:t>
            </a:r>
            <a:r>
              <a:rPr lang="en-AU" altLang="en-US" sz="2500" smtClean="0"/>
              <a:t>ow</a:t>
            </a:r>
            <a:br>
              <a:rPr lang="en-AU" altLang="en-US" sz="2500" smtClean="0"/>
            </a:br>
            <a:r>
              <a:rPr lang="en-AU" altLang="en-US" sz="2500" smtClean="0"/>
              <a:t>	</a:t>
            </a:r>
            <a:r>
              <a:rPr lang="en-AU" altLang="en-US" sz="2500" b="1" smtClean="0"/>
              <a:t>A</a:t>
            </a:r>
            <a:r>
              <a:rPr lang="en-AU" altLang="en-US" sz="2500" smtClean="0"/>
              <a:t>s</a:t>
            </a:r>
            <a:br>
              <a:rPr lang="en-AU" altLang="en-US" sz="2500" smtClean="0"/>
            </a:br>
            <a:r>
              <a:rPr lang="en-AU" altLang="en-US" sz="2500" smtClean="0"/>
              <a:t>	</a:t>
            </a:r>
            <a:r>
              <a:rPr lang="en-AU" altLang="en-US" sz="2500" b="1" smtClean="0"/>
              <a:t>R</a:t>
            </a:r>
            <a:r>
              <a:rPr lang="en-AU" altLang="en-US" sz="2500" smtClean="0"/>
              <a:t>easonably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sz="2500" smtClean="0"/>
              <a:t>		</a:t>
            </a:r>
            <a:r>
              <a:rPr lang="en-AU" altLang="en-US" sz="2500" b="1" smtClean="0"/>
              <a:t>P</a:t>
            </a:r>
            <a:r>
              <a:rPr lang="en-AU" altLang="en-US" sz="2500" smtClean="0"/>
              <a:t>ractical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8F9E2-6FBB-48DE-9411-81E0AEE99B9A}" type="slidenum">
              <a:rPr lang="zh-CN" altLang="en-AU" smtClean="0"/>
              <a:pPr/>
              <a:t>24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29472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4213" y="-34925"/>
            <a:ext cx="7772400" cy="1143000"/>
          </a:xfrm>
        </p:spPr>
        <p:txBody>
          <a:bodyPr/>
          <a:lstStyle/>
          <a:p>
            <a:r>
              <a:rPr lang="en-AU" altLang="en-US" smtClean="0"/>
              <a:t>F – N Curve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243638" y="1365250"/>
            <a:ext cx="2208212" cy="3911600"/>
          </a:xfrm>
        </p:spPr>
        <p:txBody>
          <a:bodyPr/>
          <a:lstStyle/>
          <a:p>
            <a:pPr marL="457200" indent="-457200">
              <a:buFont typeface="Arial Narrow" pitchFamily="34" charset="0"/>
              <a:buAutoNum type="arabicPeriod"/>
            </a:pPr>
            <a:r>
              <a:rPr lang="en-AU" altLang="en-US" sz="2400" smtClean="0"/>
              <a:t>Risk deemed unacceptable</a:t>
            </a:r>
          </a:p>
          <a:p>
            <a:pPr marL="457200" indent="-457200">
              <a:buFont typeface="Arial Narrow" pitchFamily="34" charset="0"/>
              <a:buAutoNum type="arabicPeriod"/>
            </a:pPr>
            <a:r>
              <a:rPr lang="en-AU" altLang="en-US" sz="2400" smtClean="0"/>
              <a:t>Slope:</a:t>
            </a:r>
          </a:p>
          <a:p>
            <a:pPr marL="400050" lvl="1" indent="0">
              <a:buFontTx/>
              <a:buNone/>
            </a:pPr>
            <a:r>
              <a:rPr lang="en-AU" altLang="en-US" sz="2000" smtClean="0"/>
              <a:t>-1 Risk Neutral</a:t>
            </a:r>
          </a:p>
          <a:p>
            <a:pPr marL="400050" lvl="1" indent="0">
              <a:buFontTx/>
              <a:buNone/>
            </a:pPr>
            <a:r>
              <a:rPr lang="en-AU" altLang="en-US" sz="2000" smtClean="0"/>
              <a:t>-2 Risk Averse</a:t>
            </a:r>
          </a:p>
          <a:p>
            <a:pPr marL="457200" indent="-457200">
              <a:buFont typeface="Arial Narrow" pitchFamily="34" charset="0"/>
              <a:buAutoNum type="arabicPeriod"/>
            </a:pPr>
            <a:r>
              <a:rPr lang="en-AU" altLang="en-US" sz="2400" smtClean="0"/>
              <a:t>Risk deemed acceptably safe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8682" r="1523" b="24759"/>
          <a:stretch>
            <a:fillRect/>
          </a:stretch>
        </p:blipFill>
        <p:spPr bwMode="auto">
          <a:xfrm>
            <a:off x="684213" y="1365250"/>
            <a:ext cx="53721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1408113" y="2014538"/>
            <a:ext cx="160337" cy="236537"/>
          </a:xfrm>
          <a:prstGeom prst="rect">
            <a:avLst/>
          </a:prstGeom>
          <a:solidFill>
            <a:srgbClr val="FFFFFF"/>
          </a:solidFill>
          <a:ln w="12065">
            <a:solidFill>
              <a:srgbClr val="FF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buFontTx/>
              <a:buNone/>
            </a:pPr>
            <a:r>
              <a:rPr lang="en-AU" altLang="en-US" sz="1000">
                <a:solidFill>
                  <a:srgbClr val="008080"/>
                </a:solidFill>
                <a:cs typeface="Times New Roman" pitchFamily="18" charset="0"/>
              </a:rPr>
              <a:t>1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7" name="Oval 3"/>
          <p:cNvSpPr>
            <a:spLocks noChangeArrowheads="1"/>
          </p:cNvSpPr>
          <p:nvPr/>
        </p:nvSpPr>
        <p:spPr bwMode="auto">
          <a:xfrm>
            <a:off x="1057275" y="2279650"/>
            <a:ext cx="198438" cy="190500"/>
          </a:xfrm>
          <a:prstGeom prst="ellipse">
            <a:avLst/>
          </a:prstGeom>
          <a:noFill/>
          <a:ln w="1206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389063" y="2843213"/>
            <a:ext cx="160337" cy="236537"/>
          </a:xfrm>
          <a:prstGeom prst="rect">
            <a:avLst/>
          </a:prstGeom>
          <a:solidFill>
            <a:srgbClr val="FFFFFF"/>
          </a:solidFill>
          <a:ln w="12065">
            <a:solidFill>
              <a:srgbClr val="FF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AU" altLang="en-US" sz="1000" u="sng">
                <a:solidFill>
                  <a:srgbClr val="008080"/>
                </a:solidFill>
                <a:cs typeface="Times New Roman" pitchFamily="18" charset="0"/>
              </a:rPr>
              <a:t>3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1057275" y="3090863"/>
            <a:ext cx="198438" cy="190500"/>
          </a:xfrm>
          <a:prstGeom prst="ellipse">
            <a:avLst/>
          </a:prstGeom>
          <a:noFill/>
          <a:ln w="1206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>
            <a:off x="1243013" y="2994025"/>
            <a:ext cx="152400" cy="114300"/>
          </a:xfrm>
          <a:prstGeom prst="line">
            <a:avLst/>
          </a:prstGeom>
          <a:noFill/>
          <a:ln w="1206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491" name="Text Box 4"/>
          <p:cNvSpPr txBox="1">
            <a:spLocks noChangeArrowheads="1"/>
          </p:cNvSpPr>
          <p:nvPr/>
        </p:nvSpPr>
        <p:spPr bwMode="auto">
          <a:xfrm>
            <a:off x="2544763" y="2395538"/>
            <a:ext cx="160337" cy="236537"/>
          </a:xfrm>
          <a:prstGeom prst="rect">
            <a:avLst/>
          </a:prstGeom>
          <a:solidFill>
            <a:srgbClr val="FFFFFF"/>
          </a:solidFill>
          <a:ln w="12065">
            <a:solidFill>
              <a:srgbClr val="FF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AU" altLang="en-US" sz="1000">
                <a:solidFill>
                  <a:srgbClr val="008080"/>
                </a:solidFill>
                <a:cs typeface="Times New Roman" pitchFamily="18" charset="0"/>
              </a:rPr>
              <a:t>2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 flipH="1">
            <a:off x="1236663" y="2193925"/>
            <a:ext cx="152400" cy="114300"/>
          </a:xfrm>
          <a:prstGeom prst="line">
            <a:avLst/>
          </a:prstGeom>
          <a:noFill/>
          <a:ln w="1206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493" name="Text Box 5"/>
          <p:cNvSpPr txBox="1">
            <a:spLocks noChangeArrowheads="1"/>
          </p:cNvSpPr>
          <p:nvPr/>
        </p:nvSpPr>
        <p:spPr bwMode="auto">
          <a:xfrm>
            <a:off x="1601788" y="4087813"/>
            <a:ext cx="639762" cy="236537"/>
          </a:xfrm>
          <a:prstGeom prst="rect">
            <a:avLst/>
          </a:prstGeom>
          <a:solidFill>
            <a:srgbClr val="FFFFFF"/>
          </a:solidFill>
          <a:ln w="1206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AU" altLang="en-US" sz="1000">
                <a:solidFill>
                  <a:srgbClr val="008080"/>
                </a:solidFill>
                <a:cs typeface="Times New Roman" pitchFamily="18" charset="0"/>
              </a:rPr>
              <a:t>Acceptable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4" name="Text Box 7"/>
          <p:cNvSpPr txBox="1">
            <a:spLocks noChangeArrowheads="1"/>
          </p:cNvSpPr>
          <p:nvPr/>
        </p:nvSpPr>
        <p:spPr bwMode="auto">
          <a:xfrm>
            <a:off x="3079750" y="2606675"/>
            <a:ext cx="739775" cy="236538"/>
          </a:xfrm>
          <a:prstGeom prst="rect">
            <a:avLst/>
          </a:prstGeom>
          <a:solidFill>
            <a:srgbClr val="FFFFFF"/>
          </a:solidFill>
          <a:ln w="1206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AU" altLang="en-US" sz="1000">
                <a:solidFill>
                  <a:srgbClr val="008080"/>
                </a:solidFill>
                <a:cs typeface="Times New Roman" pitchFamily="18" charset="0"/>
              </a:rPr>
              <a:t>Unacceptable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5" name="Text Box 6"/>
          <p:cNvSpPr txBox="1">
            <a:spLocks noChangeArrowheads="1"/>
          </p:cNvSpPr>
          <p:nvPr/>
        </p:nvSpPr>
        <p:spPr bwMode="auto">
          <a:xfrm>
            <a:off x="2555875" y="3303588"/>
            <a:ext cx="998538" cy="236537"/>
          </a:xfrm>
          <a:prstGeom prst="rect">
            <a:avLst/>
          </a:prstGeom>
          <a:solidFill>
            <a:srgbClr val="FFFFFF"/>
          </a:solidFill>
          <a:ln w="12065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AU" altLang="en-US" sz="1000">
                <a:solidFill>
                  <a:srgbClr val="008080"/>
                </a:solidFill>
                <a:cs typeface="Times New Roman" pitchFamily="18" charset="0"/>
              </a:rPr>
              <a:t>Tolerable (ALARP)</a:t>
            </a: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7" name="Rectangle 14"/>
          <p:cNvSpPr>
            <a:spLocks noChangeArrowheads="1"/>
          </p:cNvSpPr>
          <p:nvPr/>
        </p:nvSpPr>
        <p:spPr bwMode="auto">
          <a:xfrm>
            <a:off x="0" y="-144463"/>
            <a:ext cx="211138" cy="166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en-AU" altLang="en-US" sz="6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AU" altLang="en-US">
                <a:solidFill>
                  <a:schemeClr val="tx1"/>
                </a:solidFill>
                <a:latin typeface="Times New Roman" pitchFamily="18" charset="0"/>
              </a:rPr>
            </a:b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AU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8" name="Line 8"/>
          <p:cNvSpPr>
            <a:spLocks noChangeShapeType="1"/>
          </p:cNvSpPr>
          <p:nvPr/>
        </p:nvSpPr>
        <p:spPr bwMode="auto">
          <a:xfrm flipH="1">
            <a:off x="2363788" y="2632075"/>
            <a:ext cx="152400" cy="114300"/>
          </a:xfrm>
          <a:prstGeom prst="line">
            <a:avLst/>
          </a:prstGeom>
          <a:noFill/>
          <a:ln w="1206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8F9E2-6FBB-48DE-9411-81E0AEE99B9A}" type="slidenum">
              <a:rPr lang="zh-CN" altLang="en-AU" smtClean="0"/>
              <a:pPr/>
              <a:t>25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56863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339635"/>
            <a:ext cx="7772400" cy="1143000"/>
          </a:xfrm>
        </p:spPr>
        <p:txBody>
          <a:bodyPr/>
          <a:lstStyle/>
          <a:p>
            <a:r>
              <a:rPr lang="en-AU" dirty="0" smtClean="0"/>
              <a:t>What can the Society for Fire Safety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Define ALARP acceptance criteria for buildings</a:t>
            </a:r>
          </a:p>
          <a:p>
            <a:r>
              <a:rPr lang="en-AU" dirty="0" smtClean="0"/>
              <a:t>Define a range of Reference Buildings for comparison</a:t>
            </a:r>
          </a:p>
          <a:p>
            <a:r>
              <a:rPr lang="en-AU" dirty="0" smtClean="0"/>
              <a:t>Collate reliability data for fire safety systems to Australian Standards</a:t>
            </a:r>
          </a:p>
          <a:p>
            <a:r>
              <a:rPr lang="en-AU" dirty="0" smtClean="0"/>
              <a:t>Sponsor development of risk-based FSE Code</a:t>
            </a:r>
          </a:p>
          <a:p>
            <a:r>
              <a:rPr lang="en-AU" dirty="0" smtClean="0"/>
              <a:t>Promote vision among external stakeholders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26</a:t>
            </a:fld>
            <a:fld id="{85649A50-565F-4D38-86B4-05D611A44329}" type="slidenum">
              <a:rPr lang="zh-CN" altLang="en-AU" smtClean="0"/>
              <a:pPr/>
              <a:t>26</a:t>
            </a:fld>
            <a:fld id="{10E8F9E2-6FBB-48DE-9411-81E0AEE99B9A}" type="slidenum">
              <a:rPr lang="zh-CN" altLang="en-AU" smtClean="0"/>
              <a:pPr/>
              <a:t>26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6302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7719090-7A2B-4458-9172-2FDBCAF1F55E}" type="slidenum">
              <a:rPr lang="zh-CN" altLang="en-AU"/>
              <a:pPr/>
              <a:t>27</a:t>
            </a:fld>
            <a:endParaRPr lang="en-AU" altLang="zh-CN"/>
          </a:p>
        </p:txBody>
      </p:sp>
      <p:sp>
        <p:nvSpPr>
          <p:cNvPr id="18434" name="Title 7"/>
          <p:cNvSpPr>
            <a:spLocks noGrp="1"/>
          </p:cNvSpPr>
          <p:nvPr>
            <p:ph type="title"/>
          </p:nvPr>
        </p:nvSpPr>
        <p:spPr>
          <a:xfrm>
            <a:off x="928688" y="190500"/>
            <a:ext cx="7772400" cy="1143000"/>
          </a:xfrm>
        </p:spPr>
        <p:txBody>
          <a:bodyPr/>
          <a:lstStyle/>
          <a:p>
            <a:r>
              <a:rPr lang="en-AU" altLang="en-US" dirty="0" smtClean="0"/>
              <a:t>Turning a Vision into Reality</a:t>
            </a:r>
          </a:p>
        </p:txBody>
      </p:sp>
      <p:sp>
        <p:nvSpPr>
          <p:cNvPr id="1843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800" b="1" dirty="0" smtClean="0"/>
              <a:t>Share the vision!</a:t>
            </a:r>
          </a:p>
          <a:p>
            <a:r>
              <a:rPr lang="en-AU" altLang="en-US" sz="2800" dirty="0" smtClean="0"/>
              <a:t>Expound  the virtues of the change</a:t>
            </a:r>
          </a:p>
          <a:p>
            <a:r>
              <a:rPr lang="en-AU" altLang="en-US" sz="2800" dirty="0" smtClean="0"/>
              <a:t>Justification of the necessary expenditure in terms of future benefits – microeconomic reform</a:t>
            </a:r>
          </a:p>
          <a:p>
            <a:r>
              <a:rPr lang="en-AU" altLang="en-US" sz="2800" dirty="0" smtClean="0"/>
              <a:t>Develop a clear road map</a:t>
            </a:r>
          </a:p>
          <a:p>
            <a:r>
              <a:rPr lang="en-AU" altLang="en-US" sz="2800" dirty="0" smtClean="0"/>
              <a:t>Work with the pioneers and encourage early adopters</a:t>
            </a:r>
          </a:p>
          <a:p>
            <a:r>
              <a:rPr lang="en-AU" altLang="en-US" sz="2800" dirty="0" smtClean="0"/>
              <a:t>Education and research required to underpin change</a:t>
            </a:r>
          </a:p>
          <a:p>
            <a:r>
              <a:rPr lang="en-AU" altLang="en-US" sz="2800" dirty="0" smtClean="0"/>
              <a:t>Above all – </a:t>
            </a:r>
            <a:r>
              <a:rPr lang="en-AU" altLang="en-US" sz="2800" b="1" dirty="0" smtClean="0"/>
              <a:t>DO SOMETHING!</a:t>
            </a:r>
          </a:p>
          <a:p>
            <a:endParaRPr lang="en-AU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DCED5-4246-40A1-BC2A-98ACEF6F198C}" type="slidenum">
              <a:rPr lang="zh-CN" altLang="en-AU" smtClean="0"/>
              <a:pPr/>
              <a:t>28</a:t>
            </a:fld>
            <a:endParaRPr lang="en-AU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1050401" y="304271"/>
            <a:ext cx="7110076" cy="6096528"/>
            <a:chOff x="1050401" y="304271"/>
            <a:chExt cx="7110076" cy="60965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401" y="304271"/>
              <a:ext cx="7110076" cy="6096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4436" y="3517488"/>
              <a:ext cx="1206609" cy="90446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915" y="3135087"/>
              <a:ext cx="1675524" cy="1337918"/>
            </a:xfrm>
            <a:prstGeom prst="rect">
              <a:avLst/>
            </a:prstGeom>
            <a:effectLst>
              <a:softEdge rad="1778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217" y="2257143"/>
              <a:ext cx="1955074" cy="146630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487920" y="2368731"/>
              <a:ext cx="4530245" cy="3656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48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Stephen’s Ball</a:t>
              </a:r>
              <a:endPara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645" y="3913008"/>
              <a:ext cx="891949" cy="1343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59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0AC18-725F-4A9E-852B-D32721931ACD}" type="slidenum">
              <a:rPr lang="zh-CN" altLang="en-AU" smtClean="0"/>
              <a:pPr/>
              <a:t>29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18835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72CA8EE-ADC9-4873-BED7-9798852D4A62}" type="slidenum">
              <a:rPr lang="zh-CN" altLang="en-AU"/>
              <a:pPr/>
              <a:t>3</a:t>
            </a:fld>
            <a:endParaRPr lang="en-AU" altLang="zh-CN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Fire Code Reform Background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 smtClean="0"/>
              <a:t>Six year ambitious program of research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Joint venture between government, industry and researchers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$13M funding from government and industry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Development of both the deemed-to-satisfy and the performance aspects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Advocated </a:t>
            </a:r>
            <a:r>
              <a:rPr lang="en-AU" altLang="en-US" b="1" dirty="0"/>
              <a:t>Risk Assessment </a:t>
            </a:r>
            <a:r>
              <a:rPr lang="en-AU" altLang="en-US" dirty="0"/>
              <a:t>approach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Development of risk methodology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Fire Engineering Guidelines for the </a:t>
            </a:r>
            <a:r>
              <a:rPr lang="en-AU" altLang="en-US" b="1" dirty="0" smtClean="0"/>
              <a:t>interim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Fire Code Reform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For all classes of building occupancy:</a:t>
            </a:r>
          </a:p>
          <a:p>
            <a:r>
              <a:rPr lang="en-AU" sz="2800" dirty="0" smtClean="0"/>
              <a:t>Establish a scientific foundation for safety requirements and develop additional design solutions</a:t>
            </a:r>
          </a:p>
          <a:p>
            <a:r>
              <a:rPr lang="en-AU" sz="2800" dirty="0" smtClean="0"/>
              <a:t>Introduce a risk assessment methodology and performance assessment into the fire safety requirements</a:t>
            </a:r>
          </a:p>
          <a:p>
            <a:r>
              <a:rPr lang="en-AU" sz="2800" dirty="0" smtClean="0"/>
              <a:t>Development of a comprehensive fire safety design code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4</a:t>
            </a:fld>
            <a:fld id="{85649A50-565F-4D38-86B4-05D611A44329}" type="slidenum">
              <a:rPr lang="zh-CN" altLang="en-AU" smtClean="0"/>
              <a:pPr/>
              <a:t>4</a:t>
            </a:fld>
            <a:fld id="{10E8F9E2-6FBB-48DE-9411-81E0AEE99B9A}" type="slidenum">
              <a:rPr lang="zh-CN" altLang="en-AU" smtClean="0"/>
              <a:pPr/>
              <a:t>4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1607539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6BDE7E-7824-4425-B45F-75D6248A928A}" type="slidenum">
              <a:rPr lang="zh-CN" altLang="en-AU" sz="1400"/>
              <a:pPr eaLnBrk="1" hangingPunct="1"/>
              <a:t>5</a:t>
            </a:fld>
            <a:endParaRPr lang="en-AU" altLang="zh-CN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Fire Code Reform Program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981200"/>
            <a:ext cx="7499350" cy="4114800"/>
          </a:xfrm>
        </p:spPr>
        <p:txBody>
          <a:bodyPr/>
          <a:lstStyle/>
          <a:p>
            <a:pPr>
              <a:defRPr/>
            </a:pPr>
            <a:r>
              <a:rPr lang="en-AU" altLang="en-US" sz="2800" smtClean="0"/>
              <a:t>Comprehensive program of 7 projects: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1. - 	Performance Regulation Framework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2. - 	Fire Performance of Materials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3. - 	Fire Resistance and Non-Combustibility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4. - 	Fire Safety Risk Engineering Models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5a.- 	Fire Engineering Guidelines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5b.- 	Fire Safety Design Code</a:t>
            </a:r>
          </a:p>
          <a:p>
            <a:pPr lvl="1">
              <a:buFontTx/>
              <a:buNone/>
              <a:defRPr/>
            </a:pPr>
            <a:r>
              <a:rPr lang="en-AU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6. -	Low-rise Shopping Centre Fire Safety</a:t>
            </a:r>
          </a:p>
        </p:txBody>
      </p:sp>
    </p:spTree>
    <p:extLst>
      <p:ext uri="{BB962C8B-B14F-4D97-AF65-F5344CB8AC3E}">
        <p14:creationId xmlns:p14="http://schemas.microsoft.com/office/powerpoint/2010/main" val="30482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383177"/>
            <a:ext cx="7772400" cy="1143000"/>
          </a:xfrm>
        </p:spPr>
        <p:txBody>
          <a:bodyPr/>
          <a:lstStyle/>
          <a:p>
            <a:r>
              <a:rPr lang="en-AU" dirty="0" smtClean="0"/>
              <a:t>FCRC Project 5a</a:t>
            </a:r>
            <a:br>
              <a:rPr lang="en-AU" dirty="0" smtClean="0"/>
            </a:br>
            <a:r>
              <a:rPr lang="en-AU" dirty="0" smtClean="0"/>
              <a:t>Fire Engineering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7437"/>
            <a:ext cx="7772400" cy="4301543"/>
          </a:xfrm>
        </p:spPr>
        <p:txBody>
          <a:bodyPr/>
          <a:lstStyle/>
          <a:p>
            <a:r>
              <a:rPr lang="en-AU" sz="2800" dirty="0" smtClean="0"/>
              <a:t>Split from Project 5 to provide an </a:t>
            </a:r>
            <a:r>
              <a:rPr lang="en-AU" sz="2800" b="1" dirty="0" smtClean="0"/>
              <a:t>interim</a:t>
            </a:r>
            <a:r>
              <a:rPr lang="en-AU" sz="2800" dirty="0" smtClean="0"/>
              <a:t> document until </a:t>
            </a:r>
            <a:r>
              <a:rPr lang="en-AU" sz="2800" b="1" dirty="0" smtClean="0"/>
              <a:t>risk-based code </a:t>
            </a:r>
            <a:r>
              <a:rPr lang="en-AU" sz="2800" dirty="0" smtClean="0"/>
              <a:t>can be adopted</a:t>
            </a:r>
          </a:p>
          <a:p>
            <a:r>
              <a:rPr lang="en-AU" sz="2800" dirty="0" smtClean="0"/>
              <a:t>Recognised both deterministic and probabilistic analysis </a:t>
            </a:r>
          </a:p>
          <a:p>
            <a:r>
              <a:rPr lang="en-AU" sz="2800" dirty="0" smtClean="0"/>
              <a:t>Pioneering document internationally setting the framework for performance-based design</a:t>
            </a:r>
          </a:p>
          <a:p>
            <a:r>
              <a:rPr lang="en-AU" sz="2800" dirty="0"/>
              <a:t>Recognised importance of  FEB to setting benchmark</a:t>
            </a:r>
          </a:p>
          <a:p>
            <a:r>
              <a:rPr lang="en-AU" sz="2800" dirty="0" smtClean="0"/>
              <a:t>Few warts, some have been ironed out</a:t>
            </a:r>
          </a:p>
          <a:p>
            <a:r>
              <a:rPr lang="en-AU" sz="2800" dirty="0" smtClean="0"/>
              <a:t>Arguably too successful as it relieved pressure for risk-based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8F9E2-6FBB-48DE-9411-81E0AEE99B9A}" type="slidenum">
              <a:rPr lang="zh-CN" altLang="en-AU" smtClean="0"/>
              <a:pPr/>
              <a:t>6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17286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Life of an Interim Standard?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1" y="1545772"/>
            <a:ext cx="7772400" cy="4828902"/>
          </a:xfrm>
        </p:spPr>
        <p:txBody>
          <a:bodyPr/>
          <a:lstStyle/>
          <a:p>
            <a:r>
              <a:rPr lang="en-AU" sz="2800" dirty="0" smtClean="0"/>
              <a:t>What should be life of a standard that was only ever intended to have a life of a few years?</a:t>
            </a:r>
          </a:p>
          <a:p>
            <a:r>
              <a:rPr lang="en-AU" sz="2800" dirty="0" smtClean="0"/>
              <a:t>3 years, 5 years, 7 years maybe 10 years?</a:t>
            </a:r>
          </a:p>
          <a:p>
            <a:r>
              <a:rPr lang="en-AU" sz="2800" dirty="0" smtClean="0"/>
              <a:t>Is 20 years (and counting) too long?</a:t>
            </a:r>
          </a:p>
          <a:p>
            <a:r>
              <a:rPr lang="en-AU" sz="2800" dirty="0" smtClean="0"/>
              <a:t>The Fire Engineering Guidelines was first published in 1995 and revised in 2001 and 2005</a:t>
            </a:r>
          </a:p>
          <a:p>
            <a:r>
              <a:rPr lang="en-AU" sz="2800" dirty="0" smtClean="0"/>
              <a:t>Intended to be an interim document until risk-based Code was published</a:t>
            </a:r>
          </a:p>
          <a:p>
            <a:r>
              <a:rPr lang="en-AU" sz="2800" dirty="0" smtClean="0"/>
              <a:t>Unfortunately work on the risk-based Code ceased in 1997 and never resumed.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CAFAE-EC1D-43AA-98DC-55973139B38D}" type="slidenum">
              <a:rPr lang="zh-CN" altLang="en-AU" smtClean="0"/>
              <a:pPr/>
              <a:t>7</a:t>
            </a:fld>
            <a:fld id="{85649A50-565F-4D38-86B4-05D611A44329}" type="slidenum">
              <a:rPr lang="zh-CN" altLang="en-AU" smtClean="0"/>
              <a:pPr/>
              <a:t>7</a:t>
            </a:fld>
            <a:fld id="{10E8F9E2-6FBB-48DE-9411-81E0AEE99B9A}" type="slidenum">
              <a:rPr lang="zh-CN" altLang="en-AU" smtClean="0"/>
              <a:pPr/>
              <a:t>7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54246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8972"/>
            <a:ext cx="7772400" cy="1143000"/>
          </a:xfrm>
        </p:spPr>
        <p:txBody>
          <a:bodyPr/>
          <a:lstStyle/>
          <a:p>
            <a:r>
              <a:rPr lang="en-AU" dirty="0" smtClean="0"/>
              <a:t>FCRC Project 5b</a:t>
            </a:r>
            <a:br>
              <a:rPr lang="en-AU" dirty="0" smtClean="0"/>
            </a:br>
            <a:r>
              <a:rPr lang="en-AU" dirty="0" smtClean="0"/>
              <a:t>Fire Safety Design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Initial scope of this was defined in Building Regulations Review Taskforce report in 1990!</a:t>
            </a:r>
          </a:p>
          <a:p>
            <a:r>
              <a:rPr lang="en-AU" sz="2800" dirty="0" smtClean="0"/>
              <a:t>Was to be based upon risk methodology developed through Project 4</a:t>
            </a:r>
          </a:p>
          <a:p>
            <a:r>
              <a:rPr lang="en-AU" sz="2800" dirty="0" smtClean="0"/>
              <a:t>Acceptability of risk to be based upon harmonized risk of deemed-to-satisfy provisions</a:t>
            </a:r>
          </a:p>
          <a:p>
            <a:r>
              <a:rPr lang="en-AU" sz="2800" dirty="0" smtClean="0"/>
              <a:t>Monte Carlo simulation of a wide range of fire scenarios</a:t>
            </a:r>
          </a:p>
          <a:p>
            <a:r>
              <a:rPr lang="en-AU" sz="2800" dirty="0" smtClean="0"/>
              <a:t>Recognised need for reliability and fire statistics data</a:t>
            </a:r>
            <a:endParaRPr lang="en-A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8F9E2-6FBB-48DE-9411-81E0AEE99B9A}" type="slidenum">
              <a:rPr lang="zh-CN" altLang="en-AU" smtClean="0"/>
              <a:pPr/>
              <a:t>8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8652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DB335BCB-C0A8-48F2-AEA8-D0DDAA238C48}" type="slidenum">
              <a:rPr lang="zh-CN" altLang="en-AU"/>
              <a:pPr/>
              <a:t>9</a:t>
            </a:fld>
            <a:endParaRPr lang="en-AU" altLang="zh-CN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Fire Safety Design Code</a:t>
            </a:r>
          </a:p>
        </p:txBody>
      </p:sp>
      <p:graphicFrame>
        <p:nvGraphicFramePr>
          <p:cNvPr id="8308" name="Group 116"/>
          <p:cNvGraphicFramePr>
            <a:graphicFrameLocks noGrp="1"/>
          </p:cNvGraphicFramePr>
          <p:nvPr/>
        </p:nvGraphicFramePr>
        <p:xfrm>
          <a:off x="1524000" y="1397000"/>
          <a:ext cx="6480175" cy="4876800"/>
        </p:xfrm>
        <a:graphic>
          <a:graphicData uri="http://schemas.openxmlformats.org/drawingml/2006/table">
            <a:tbl>
              <a:tblPr/>
              <a:tblGrid>
                <a:gridCol w="633413"/>
                <a:gridCol w="3997325"/>
                <a:gridCol w="1849437"/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SCOPE AND GENERAL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Preliminaries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MATERIALS AND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Preliminaries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BUILDING FIRE SAFETY SYSTEM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BUILDING CHARACTERISATION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CLASSIFICATION AND 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Overall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INITIATION AND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enclosure of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SPREAD OF SMOKE AND TOXIC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other enclosures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FLAME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in other enclosures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COMMUNICATION AND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BRIGADE COMMUNICATION AND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Fire brigade 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AVOIDANCE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Occupant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COMMISSIONING AND VERIFICATION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OPERATION MAINTENANCE AND INSPECTION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Post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Additional considerations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EXISTING BUILDINGS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Additional considerations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SGA Presentation Template">
  <a:themeElements>
    <a:clrScheme name="1_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AU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SGA Presentation Template</Template>
  <TotalTime>1106</TotalTime>
  <Words>1522</Words>
  <Application>Microsoft Office PowerPoint</Application>
  <PresentationFormat>On-screen Show (4:3)</PresentationFormat>
  <Paragraphs>391</Paragraphs>
  <Slides>29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SimSun</vt:lpstr>
      <vt:lpstr>Arial</vt:lpstr>
      <vt:lpstr>Arial Narrow</vt:lpstr>
      <vt:lpstr>Times New Roman</vt:lpstr>
      <vt:lpstr>Wingdings</vt:lpstr>
      <vt:lpstr>2014 SGA Presentation Template</vt:lpstr>
      <vt:lpstr>Guiding Future Fire Safety Engineering Practice  Stephen Grubits</vt:lpstr>
      <vt:lpstr>Outline</vt:lpstr>
      <vt:lpstr>Fire Code Reform Background </vt:lpstr>
      <vt:lpstr>Fire Code Reform Objectives</vt:lpstr>
      <vt:lpstr>Fire Code Reform Program</vt:lpstr>
      <vt:lpstr>FCRC Project 5a Fire Engineering Guidelines</vt:lpstr>
      <vt:lpstr>Life of an Interim Standard?</vt:lpstr>
      <vt:lpstr>FCRC Project 5b Fire Safety Design Code</vt:lpstr>
      <vt:lpstr>Fire Safety Design Code</vt:lpstr>
      <vt:lpstr>Current State of Fire Safety Engineering</vt:lpstr>
      <vt:lpstr>Requirements of a performance-based approach to fire safety</vt:lpstr>
      <vt:lpstr>Drivers for Change</vt:lpstr>
      <vt:lpstr>Changing Context</vt:lpstr>
      <vt:lpstr>Engineering Trends Integration of simulation into design</vt:lpstr>
      <vt:lpstr>Building Simulation Software</vt:lpstr>
      <vt:lpstr>Examples of AutoCAD add-ins</vt:lpstr>
      <vt:lpstr>A vision for the Future Fire Engineering Guidelines</vt:lpstr>
      <vt:lpstr>Do we share original vision?</vt:lpstr>
      <vt:lpstr>Some questions to answer</vt:lpstr>
      <vt:lpstr>Perfect Risk Assessment Tool</vt:lpstr>
      <vt:lpstr>What comes first?</vt:lpstr>
      <vt:lpstr>Fire Engineering Methodology</vt:lpstr>
      <vt:lpstr>Performance Benchmark</vt:lpstr>
      <vt:lpstr>ALARP and Societal Risk</vt:lpstr>
      <vt:lpstr>F – N Curve</vt:lpstr>
      <vt:lpstr>What can the Society for Fire Safety Do?</vt:lpstr>
      <vt:lpstr>Turning a Vision into Reality</vt:lpstr>
      <vt:lpstr>PowerPoint Presentation</vt:lpstr>
      <vt:lpstr>Thank you!</vt:lpstr>
    </vt:vector>
  </TitlesOfParts>
  <Company>SGA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Stephen Grubits</dc:creator>
  <cp:lastModifiedBy>Stephen Grubits</cp:lastModifiedBy>
  <cp:revision>71</cp:revision>
  <cp:lastPrinted>2017-08-16T03:07:33Z</cp:lastPrinted>
  <dcterms:created xsi:type="dcterms:W3CDTF">2014-12-09T00:52:41Z</dcterms:created>
  <dcterms:modified xsi:type="dcterms:W3CDTF">2017-08-16T03:09:09Z</dcterms:modified>
</cp:coreProperties>
</file>