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52"/>
  </p:notesMasterIdLst>
  <p:handoutMasterIdLst>
    <p:handoutMasterId r:id="rId53"/>
  </p:handoutMasterIdLst>
  <p:sldIdLst>
    <p:sldId id="663" r:id="rId2"/>
    <p:sldId id="691" r:id="rId3"/>
    <p:sldId id="690" r:id="rId4"/>
    <p:sldId id="665" r:id="rId5"/>
    <p:sldId id="666" r:id="rId6"/>
    <p:sldId id="664" r:id="rId7"/>
    <p:sldId id="667" r:id="rId8"/>
    <p:sldId id="668" r:id="rId9"/>
    <p:sldId id="693" r:id="rId10"/>
    <p:sldId id="692" r:id="rId11"/>
    <p:sldId id="672" r:id="rId12"/>
    <p:sldId id="673" r:id="rId13"/>
    <p:sldId id="674" r:id="rId14"/>
    <p:sldId id="675" r:id="rId15"/>
    <p:sldId id="676" r:id="rId16"/>
    <p:sldId id="677" r:id="rId17"/>
    <p:sldId id="680" r:id="rId18"/>
    <p:sldId id="681" r:id="rId19"/>
    <p:sldId id="683" r:id="rId20"/>
    <p:sldId id="682" r:id="rId21"/>
    <p:sldId id="684" r:id="rId22"/>
    <p:sldId id="685" r:id="rId23"/>
    <p:sldId id="678" r:id="rId24"/>
    <p:sldId id="679" r:id="rId25"/>
    <p:sldId id="644" r:id="rId26"/>
    <p:sldId id="689" r:id="rId27"/>
    <p:sldId id="646" r:id="rId28"/>
    <p:sldId id="647" r:id="rId29"/>
    <p:sldId id="669" r:id="rId30"/>
    <p:sldId id="648" r:id="rId31"/>
    <p:sldId id="670" r:id="rId32"/>
    <p:sldId id="649" r:id="rId33"/>
    <p:sldId id="686" r:id="rId34"/>
    <p:sldId id="687" r:id="rId35"/>
    <p:sldId id="688" r:id="rId36"/>
    <p:sldId id="645" r:id="rId37"/>
    <p:sldId id="694" r:id="rId38"/>
    <p:sldId id="650" r:id="rId39"/>
    <p:sldId id="651" r:id="rId40"/>
    <p:sldId id="652" r:id="rId41"/>
    <p:sldId id="653" r:id="rId42"/>
    <p:sldId id="654" r:id="rId43"/>
    <p:sldId id="655" r:id="rId44"/>
    <p:sldId id="656" r:id="rId45"/>
    <p:sldId id="661" r:id="rId46"/>
    <p:sldId id="662" r:id="rId47"/>
    <p:sldId id="660" r:id="rId48"/>
    <p:sldId id="658" r:id="rId49"/>
    <p:sldId id="659" r:id="rId50"/>
    <p:sldId id="671" r:id="rId51"/>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FF"/>
    <a:srgbClr val="CCFFCC"/>
    <a:srgbClr val="FFFFCC"/>
    <a:srgbClr val="030119"/>
    <a:srgbClr val="FF3300"/>
    <a:srgbClr val="00FFAE"/>
    <a:srgbClr val="FFA800"/>
    <a:srgbClr val="FF53A1"/>
    <a:srgbClr val="BB8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283" autoAdjust="0"/>
    <p:restoredTop sz="94660"/>
  </p:normalViewPr>
  <p:slideViewPr>
    <p:cSldViewPr snapToGrid="0">
      <p:cViewPr varScale="1">
        <p:scale>
          <a:sx n="37" d="100"/>
          <a:sy n="37" d="100"/>
        </p:scale>
        <p:origin x="-78" y="-3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1"/>
            <a:ext cx="3076575" cy="511175"/>
          </a:xfrm>
          <a:prstGeom prst="rect">
            <a:avLst/>
          </a:prstGeom>
          <a:noFill/>
          <a:ln w="9525">
            <a:noFill/>
            <a:miter lim="800000"/>
            <a:headEnd/>
            <a:tailEnd/>
          </a:ln>
        </p:spPr>
        <p:txBody>
          <a:bodyPr vert="horz" wrap="square" lIns="99038" tIns="49519" rIns="99038" bIns="49519" numCol="1" anchor="t" anchorCtr="0" compatLnSpc="1">
            <a:prstTxWarp prst="textNoShape">
              <a:avLst/>
            </a:prstTxWarp>
          </a:bodyPr>
          <a:lstStyle>
            <a:lvl1pPr defTabSz="990501">
              <a:defRPr sz="1300">
                <a:latin typeface="Times New Roman" pitchFamily="18" charset="0"/>
              </a:defRPr>
            </a:lvl1pPr>
          </a:lstStyle>
          <a:p>
            <a:endParaRPr lang="en-US" altLang="en-GB"/>
          </a:p>
        </p:txBody>
      </p:sp>
      <p:sp>
        <p:nvSpPr>
          <p:cNvPr id="37891" name="Rectangle 3"/>
          <p:cNvSpPr>
            <a:spLocks noGrp="1" noChangeArrowheads="1"/>
          </p:cNvSpPr>
          <p:nvPr>
            <p:ph type="dt" sz="quarter" idx="1"/>
          </p:nvPr>
        </p:nvSpPr>
        <p:spPr bwMode="auto">
          <a:xfrm>
            <a:off x="4022726" y="1"/>
            <a:ext cx="3076575" cy="511175"/>
          </a:xfrm>
          <a:prstGeom prst="rect">
            <a:avLst/>
          </a:prstGeom>
          <a:noFill/>
          <a:ln w="9525">
            <a:noFill/>
            <a:miter lim="800000"/>
            <a:headEnd/>
            <a:tailEnd/>
          </a:ln>
        </p:spPr>
        <p:txBody>
          <a:bodyPr vert="horz" wrap="square" lIns="99038" tIns="49519" rIns="99038" bIns="49519" numCol="1" anchor="t" anchorCtr="0" compatLnSpc="1">
            <a:prstTxWarp prst="textNoShape">
              <a:avLst/>
            </a:prstTxWarp>
          </a:bodyPr>
          <a:lstStyle>
            <a:lvl1pPr algn="r" defTabSz="990501">
              <a:defRPr sz="1300">
                <a:latin typeface="Times New Roman" pitchFamily="18" charset="0"/>
              </a:defRPr>
            </a:lvl1pPr>
          </a:lstStyle>
          <a:p>
            <a:endParaRPr lang="en-US" altLang="en-GB"/>
          </a:p>
        </p:txBody>
      </p:sp>
      <p:sp>
        <p:nvSpPr>
          <p:cNvPr id="37892" name="Rectangle 4"/>
          <p:cNvSpPr>
            <a:spLocks noGrp="1" noChangeArrowheads="1"/>
          </p:cNvSpPr>
          <p:nvPr>
            <p:ph type="ftr" sz="quarter" idx="2"/>
          </p:nvPr>
        </p:nvSpPr>
        <p:spPr bwMode="auto">
          <a:xfrm>
            <a:off x="1" y="9723438"/>
            <a:ext cx="3076575" cy="511175"/>
          </a:xfrm>
          <a:prstGeom prst="rect">
            <a:avLst/>
          </a:prstGeom>
          <a:noFill/>
          <a:ln w="9525">
            <a:noFill/>
            <a:miter lim="800000"/>
            <a:headEnd/>
            <a:tailEnd/>
          </a:ln>
        </p:spPr>
        <p:txBody>
          <a:bodyPr vert="horz" wrap="square" lIns="99038" tIns="49519" rIns="99038" bIns="49519" numCol="1" anchor="b" anchorCtr="0" compatLnSpc="1">
            <a:prstTxWarp prst="textNoShape">
              <a:avLst/>
            </a:prstTxWarp>
          </a:bodyPr>
          <a:lstStyle>
            <a:lvl1pPr defTabSz="990501">
              <a:defRPr sz="1300">
                <a:latin typeface="Times New Roman" pitchFamily="18" charset="0"/>
              </a:defRPr>
            </a:lvl1pPr>
          </a:lstStyle>
          <a:p>
            <a:endParaRPr lang="en-US" altLang="en-GB"/>
          </a:p>
        </p:txBody>
      </p:sp>
      <p:sp>
        <p:nvSpPr>
          <p:cNvPr id="37893" name="Rectangle 5"/>
          <p:cNvSpPr>
            <a:spLocks noGrp="1" noChangeArrowheads="1"/>
          </p:cNvSpPr>
          <p:nvPr>
            <p:ph type="sldNum" sz="quarter" idx="3"/>
          </p:nvPr>
        </p:nvSpPr>
        <p:spPr bwMode="auto">
          <a:xfrm>
            <a:off x="4022726" y="9723438"/>
            <a:ext cx="3076575" cy="511175"/>
          </a:xfrm>
          <a:prstGeom prst="rect">
            <a:avLst/>
          </a:prstGeom>
          <a:noFill/>
          <a:ln w="9525">
            <a:noFill/>
            <a:miter lim="800000"/>
            <a:headEnd/>
            <a:tailEnd/>
          </a:ln>
        </p:spPr>
        <p:txBody>
          <a:bodyPr vert="horz" wrap="square" lIns="99038" tIns="49519" rIns="99038" bIns="49519" numCol="1" anchor="b" anchorCtr="0" compatLnSpc="1">
            <a:prstTxWarp prst="textNoShape">
              <a:avLst/>
            </a:prstTxWarp>
          </a:bodyPr>
          <a:lstStyle>
            <a:lvl1pPr algn="r" defTabSz="990501">
              <a:defRPr sz="1300">
                <a:latin typeface="Times New Roman" pitchFamily="18" charset="0"/>
              </a:defRPr>
            </a:lvl1pPr>
          </a:lstStyle>
          <a:p>
            <a:fld id="{564E77C2-AF26-49C2-93CC-9CF3EF14E026}" type="slidenum">
              <a:rPr lang="en-US" altLang="en-GB"/>
              <a:pPr/>
              <a:t>‹#›</a:t>
            </a:fld>
            <a:endParaRPr lang="en-US" altLang="en-GB"/>
          </a:p>
        </p:txBody>
      </p:sp>
    </p:spTree>
    <p:extLst>
      <p:ext uri="{BB962C8B-B14F-4D97-AF65-F5344CB8AC3E}">
        <p14:creationId xmlns:p14="http://schemas.microsoft.com/office/powerpoint/2010/main" val="402817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1"/>
            <a:ext cx="3076575" cy="511175"/>
          </a:xfrm>
          <a:prstGeom prst="rect">
            <a:avLst/>
          </a:prstGeom>
          <a:noFill/>
          <a:ln w="9525">
            <a:noFill/>
            <a:miter lim="800000"/>
            <a:headEnd/>
            <a:tailEnd/>
          </a:ln>
        </p:spPr>
        <p:txBody>
          <a:bodyPr vert="horz" wrap="square" lIns="99038" tIns="49519" rIns="99038" bIns="49519" numCol="1" anchor="t" anchorCtr="0" compatLnSpc="1">
            <a:prstTxWarp prst="textNoShape">
              <a:avLst/>
            </a:prstTxWarp>
          </a:bodyPr>
          <a:lstStyle>
            <a:lvl1pPr defTabSz="990501">
              <a:defRPr sz="1300" b="1">
                <a:latin typeface="Times" pitchFamily="18" charset="0"/>
              </a:defRPr>
            </a:lvl1pPr>
          </a:lstStyle>
          <a:p>
            <a:endParaRPr lang="en-US" altLang="en-GB"/>
          </a:p>
        </p:txBody>
      </p:sp>
      <p:sp>
        <p:nvSpPr>
          <p:cNvPr id="72707" name="Rectangle 3"/>
          <p:cNvSpPr>
            <a:spLocks noGrp="1" noChangeArrowheads="1"/>
          </p:cNvSpPr>
          <p:nvPr>
            <p:ph type="dt" idx="1"/>
          </p:nvPr>
        </p:nvSpPr>
        <p:spPr bwMode="auto">
          <a:xfrm>
            <a:off x="4022726" y="1"/>
            <a:ext cx="3076575" cy="511175"/>
          </a:xfrm>
          <a:prstGeom prst="rect">
            <a:avLst/>
          </a:prstGeom>
          <a:noFill/>
          <a:ln w="9525">
            <a:noFill/>
            <a:miter lim="800000"/>
            <a:headEnd/>
            <a:tailEnd/>
          </a:ln>
        </p:spPr>
        <p:txBody>
          <a:bodyPr vert="horz" wrap="square" lIns="99038" tIns="49519" rIns="99038" bIns="49519" numCol="1" anchor="t" anchorCtr="0" compatLnSpc="1">
            <a:prstTxWarp prst="textNoShape">
              <a:avLst/>
            </a:prstTxWarp>
          </a:bodyPr>
          <a:lstStyle>
            <a:lvl1pPr algn="r" defTabSz="990501">
              <a:defRPr sz="1300" b="1">
                <a:latin typeface="Times" pitchFamily="18" charset="0"/>
              </a:defRPr>
            </a:lvl1pPr>
          </a:lstStyle>
          <a:p>
            <a:endParaRPr lang="en-US" altLang="en-GB"/>
          </a:p>
        </p:txBody>
      </p:sp>
      <p:sp>
        <p:nvSpPr>
          <p:cNvPr id="15360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946151" y="4860925"/>
            <a:ext cx="5207000" cy="4605338"/>
          </a:xfrm>
          <a:prstGeom prst="rect">
            <a:avLst/>
          </a:prstGeom>
          <a:noFill/>
          <a:ln w="9525">
            <a:noFill/>
            <a:miter lim="800000"/>
            <a:headEnd/>
            <a:tailEnd/>
          </a:ln>
        </p:spPr>
        <p:txBody>
          <a:bodyPr vert="horz" wrap="square" lIns="99038" tIns="49519" rIns="99038" bIns="49519" numCol="1" anchor="t" anchorCtr="0" compatLnSpc="1">
            <a:prstTxWarp prst="textNoShape">
              <a:avLst/>
            </a:prstTxWarp>
          </a:bodyPr>
          <a:lstStyle/>
          <a:p>
            <a:pPr lvl="0"/>
            <a:r>
              <a:rPr lang="en-US" altLang="en-GB" noProof="0" smtClean="0"/>
              <a:t>Click to edit Master text styles</a:t>
            </a:r>
          </a:p>
          <a:p>
            <a:pPr lvl="1"/>
            <a:r>
              <a:rPr lang="en-US" altLang="en-GB" noProof="0" smtClean="0"/>
              <a:t>Second level</a:t>
            </a:r>
          </a:p>
          <a:p>
            <a:pPr lvl="2"/>
            <a:r>
              <a:rPr lang="en-US" altLang="en-GB" noProof="0" smtClean="0"/>
              <a:t>Third level</a:t>
            </a:r>
          </a:p>
          <a:p>
            <a:pPr lvl="3"/>
            <a:r>
              <a:rPr lang="en-US" altLang="en-GB" noProof="0" smtClean="0"/>
              <a:t>Fourth level</a:t>
            </a:r>
          </a:p>
          <a:p>
            <a:pPr lvl="4"/>
            <a:r>
              <a:rPr lang="en-US" altLang="en-GB" noProof="0" smtClean="0"/>
              <a:t>Fifth level</a:t>
            </a:r>
          </a:p>
        </p:txBody>
      </p:sp>
      <p:sp>
        <p:nvSpPr>
          <p:cNvPr id="72710" name="Rectangle 6"/>
          <p:cNvSpPr>
            <a:spLocks noGrp="1" noChangeArrowheads="1"/>
          </p:cNvSpPr>
          <p:nvPr>
            <p:ph type="ftr" sz="quarter" idx="4"/>
          </p:nvPr>
        </p:nvSpPr>
        <p:spPr bwMode="auto">
          <a:xfrm>
            <a:off x="1" y="9723438"/>
            <a:ext cx="3076575" cy="511175"/>
          </a:xfrm>
          <a:prstGeom prst="rect">
            <a:avLst/>
          </a:prstGeom>
          <a:noFill/>
          <a:ln w="9525">
            <a:noFill/>
            <a:miter lim="800000"/>
            <a:headEnd/>
            <a:tailEnd/>
          </a:ln>
        </p:spPr>
        <p:txBody>
          <a:bodyPr vert="horz" wrap="square" lIns="99038" tIns="49519" rIns="99038" bIns="49519" numCol="1" anchor="b" anchorCtr="0" compatLnSpc="1">
            <a:prstTxWarp prst="textNoShape">
              <a:avLst/>
            </a:prstTxWarp>
          </a:bodyPr>
          <a:lstStyle>
            <a:lvl1pPr defTabSz="990501">
              <a:defRPr sz="1300" b="1">
                <a:latin typeface="Times" pitchFamily="18" charset="0"/>
              </a:defRPr>
            </a:lvl1pPr>
          </a:lstStyle>
          <a:p>
            <a:endParaRPr lang="en-US" altLang="en-GB"/>
          </a:p>
        </p:txBody>
      </p:sp>
      <p:sp>
        <p:nvSpPr>
          <p:cNvPr id="72711" name="Rectangle 7"/>
          <p:cNvSpPr>
            <a:spLocks noGrp="1" noChangeArrowheads="1"/>
          </p:cNvSpPr>
          <p:nvPr>
            <p:ph type="sldNum" sz="quarter" idx="5"/>
          </p:nvPr>
        </p:nvSpPr>
        <p:spPr bwMode="auto">
          <a:xfrm>
            <a:off x="4022726" y="9723438"/>
            <a:ext cx="3076575" cy="511175"/>
          </a:xfrm>
          <a:prstGeom prst="rect">
            <a:avLst/>
          </a:prstGeom>
          <a:noFill/>
          <a:ln w="9525">
            <a:noFill/>
            <a:miter lim="800000"/>
            <a:headEnd/>
            <a:tailEnd/>
          </a:ln>
        </p:spPr>
        <p:txBody>
          <a:bodyPr vert="horz" wrap="square" lIns="99038" tIns="49519" rIns="99038" bIns="49519" numCol="1" anchor="b" anchorCtr="0" compatLnSpc="1">
            <a:prstTxWarp prst="textNoShape">
              <a:avLst/>
            </a:prstTxWarp>
          </a:bodyPr>
          <a:lstStyle>
            <a:lvl1pPr algn="r" defTabSz="990501">
              <a:defRPr sz="1300" b="1">
                <a:latin typeface="Times" pitchFamily="18" charset="0"/>
              </a:defRPr>
            </a:lvl1pPr>
          </a:lstStyle>
          <a:p>
            <a:fld id="{BBCDBF5C-FB85-431D-BC4D-C67C4163218E}" type="slidenum">
              <a:rPr lang="en-US" altLang="en-GB"/>
              <a:pPr/>
              <a:t>‹#›</a:t>
            </a:fld>
            <a:endParaRPr lang="en-US" altLang="en-GB"/>
          </a:p>
        </p:txBody>
      </p:sp>
    </p:spTree>
    <p:extLst>
      <p:ext uri="{BB962C8B-B14F-4D97-AF65-F5344CB8AC3E}">
        <p14:creationId xmlns:p14="http://schemas.microsoft.com/office/powerpoint/2010/main" val="3462980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fld id="{5BEF9071-3CA8-4469-8F30-88DB6509B036}" type="slidenum">
              <a:rPr lang="en-US" altLang="en-GB"/>
              <a:pPr/>
              <a:t>17</a:t>
            </a:fld>
            <a:endParaRPr lang="en-US" altLang="en-GB"/>
          </a:p>
        </p:txBody>
      </p:sp>
      <p:sp>
        <p:nvSpPr>
          <p:cNvPr id="161795" name="Rectangle 2"/>
          <p:cNvSpPr>
            <a:spLocks noGrp="1" noRot="1" noChangeAspect="1" noChangeArrowheads="1" noTextEdit="1"/>
          </p:cNvSpPr>
          <p:nvPr>
            <p:ph type="sldImg"/>
          </p:nvPr>
        </p:nvSpPr>
        <p:spPr>
          <a:xfrm>
            <a:off x="993775" y="769938"/>
            <a:ext cx="5111750" cy="3833812"/>
          </a:xfrm>
          <a:solidFill>
            <a:srgbClr val="FFFFFF"/>
          </a:solidFill>
          <a:ln/>
        </p:spPr>
      </p:sp>
      <p:sp>
        <p:nvSpPr>
          <p:cNvPr id="161796" name="Rectangle 3"/>
          <p:cNvSpPr>
            <a:spLocks noGrp="1" noChangeArrowheads="1"/>
          </p:cNvSpPr>
          <p:nvPr>
            <p:ph type="body" idx="1"/>
          </p:nvPr>
        </p:nvSpPr>
        <p:spPr>
          <a:xfrm>
            <a:off x="946151" y="4859339"/>
            <a:ext cx="5207000" cy="4605337"/>
          </a:xfrm>
          <a:solidFill>
            <a:srgbClr val="FFFFFF"/>
          </a:solidFill>
          <a:ln>
            <a:solidFill>
              <a:srgbClr val="000000"/>
            </a:solidFill>
          </a:ln>
        </p:spPr>
        <p:txBody>
          <a:bodyPr/>
          <a:lstStyle/>
          <a:p>
            <a:r>
              <a:rPr lang="en-GB" smtClean="0">
                <a:latin typeface="Symbol" pitchFamily="18" charset="2"/>
                <a:cs typeface="Times New Roman" pitchFamily="18" charset="0"/>
              </a:rPr>
              <a:t>·</a:t>
            </a:r>
            <a:r>
              <a:rPr lang="en-GB" smtClean="0">
                <a:cs typeface="Times New Roman" pitchFamily="18" charset="0"/>
              </a:rPr>
              <a:t>         </a:t>
            </a:r>
            <a:r>
              <a:rPr lang="en-GB" smtClean="0">
                <a:latin typeface="Arial" charset="0"/>
                <a:cs typeface="Arial" charset="0"/>
              </a:rPr>
              <a:t>Secondary beams can be left unprotected.</a:t>
            </a:r>
            <a:endParaRPr lang="en-GB" smtClean="0">
              <a:cs typeface="Times New Roman" pitchFamily="18" charset="0"/>
            </a:endParaRPr>
          </a:p>
          <a:p>
            <a:r>
              <a:rPr lang="en-GB" smtClean="0">
                <a:latin typeface="Symbol" pitchFamily="18" charset="2"/>
                <a:cs typeface="Times New Roman" pitchFamily="18" charset="0"/>
              </a:rPr>
              <a:t>·</a:t>
            </a:r>
            <a:r>
              <a:rPr lang="en-GB" smtClean="0">
                <a:cs typeface="Times New Roman" pitchFamily="18" charset="0"/>
              </a:rPr>
              <a:t>         </a:t>
            </a:r>
            <a:r>
              <a:rPr lang="en-GB" smtClean="0">
                <a:latin typeface="Arial" charset="0"/>
                <a:cs typeface="Arial" charset="0"/>
              </a:rPr>
              <a:t>Unprotected beams can survive even if sprinklers do not operate.</a:t>
            </a:r>
            <a:endParaRPr lang="en-GB" smtClean="0">
              <a:cs typeface="Times New Roman" pitchFamily="18" charset="0"/>
            </a:endParaRPr>
          </a:p>
          <a:p>
            <a:r>
              <a:rPr lang="en-GB" smtClean="0">
                <a:latin typeface="Symbol" pitchFamily="18" charset="2"/>
                <a:cs typeface="Times New Roman" pitchFamily="18" charset="0"/>
              </a:rPr>
              <a:t>·</a:t>
            </a:r>
            <a:r>
              <a:rPr lang="en-GB" smtClean="0">
                <a:cs typeface="Times New Roman" pitchFamily="18" charset="0"/>
              </a:rPr>
              <a:t>         </a:t>
            </a:r>
            <a:r>
              <a:rPr lang="en-GB" smtClean="0">
                <a:latin typeface="Arial" charset="0"/>
                <a:cs typeface="Arial" charset="0"/>
              </a:rPr>
              <a:t>Perimeter beams are relatively unheated in compartment fires and this should be considered when providing fire protection.</a:t>
            </a:r>
            <a:endParaRPr lang="en-GB" smtClean="0">
              <a:cs typeface="Times New Roman" pitchFamily="18" charset="0"/>
            </a:endParaRPr>
          </a:p>
          <a:p>
            <a:r>
              <a:rPr lang="en-GB" smtClean="0">
                <a:latin typeface="Symbol" pitchFamily="18" charset="2"/>
                <a:cs typeface="Times New Roman" pitchFamily="18" charset="0"/>
              </a:rPr>
              <a:t>·</a:t>
            </a:r>
            <a:r>
              <a:rPr lang="en-GB" smtClean="0">
                <a:cs typeface="Times New Roman" pitchFamily="18" charset="0"/>
              </a:rPr>
              <a:t>         </a:t>
            </a:r>
            <a:r>
              <a:rPr lang="en-GB" smtClean="0">
                <a:latin typeface="Arial" charset="0"/>
                <a:cs typeface="Arial" charset="0"/>
              </a:rPr>
              <a:t>Columns should be protected to their full height and should include the connection.</a:t>
            </a:r>
            <a:endParaRPr lang="en-GB" smtClean="0">
              <a:cs typeface="Times New Roman" pitchFamily="18" charset="0"/>
            </a:endParaRPr>
          </a:p>
          <a:p>
            <a:r>
              <a:rPr lang="en-GB" smtClean="0">
                <a:latin typeface="Symbol" pitchFamily="18" charset="2"/>
                <a:cs typeface="Times New Roman" pitchFamily="18" charset="0"/>
              </a:rPr>
              <a:t>·</a:t>
            </a:r>
            <a:r>
              <a:rPr lang="en-GB" smtClean="0">
                <a:cs typeface="Times New Roman" pitchFamily="18" charset="0"/>
              </a:rPr>
              <a:t>         </a:t>
            </a:r>
            <a:r>
              <a:rPr lang="en-GB" smtClean="0">
                <a:latin typeface="Arial" charset="0"/>
                <a:cs typeface="Arial" charset="0"/>
              </a:rPr>
              <a:t>The importance of composite floor slabs in maintaining structural stability will be emphasised.  It is felt that this issue is the key to the strength observed in overall frame behaviour in fire.  In particular, the development of tensile membrane action in the composite slab and its significance in maintaining the strength and stability of the structure even where large displacements occur.  </a:t>
            </a:r>
          </a:p>
          <a:p>
            <a:r>
              <a:rPr lang="en-GB" smtClean="0">
                <a:latin typeface="Arial" charset="0"/>
                <a:cs typeface="Arial" charset="0"/>
              </a:rPr>
              <a:t>MENTION SCI GUIDE FOR 60 MINUTE ASSEMBLIES ETC ETC COLIN BAILEY TO ALLOW SECONDARY BEAMS TO BE UNPROTECTED</a:t>
            </a:r>
          </a:p>
        </p:txBody>
      </p:sp>
    </p:spTree>
    <p:extLst>
      <p:ext uri="{BB962C8B-B14F-4D97-AF65-F5344CB8AC3E}">
        <p14:creationId xmlns:p14="http://schemas.microsoft.com/office/powerpoint/2010/main" val="55588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fld id="{C688834C-143F-4F4D-8B36-03A947B069E3}" type="slidenum">
              <a:rPr lang="en-US" altLang="en-GB"/>
              <a:pPr/>
              <a:t>26</a:t>
            </a:fld>
            <a:endParaRPr lang="en-US" altLang="en-GB"/>
          </a:p>
        </p:txBody>
      </p:sp>
      <p:sp>
        <p:nvSpPr>
          <p:cNvPr id="155651" name="Rectangle 2"/>
          <p:cNvSpPr>
            <a:spLocks noGrp="1" noRot="1" noChangeAspect="1" noChangeArrowheads="1" noTextEdit="1"/>
          </p:cNvSpPr>
          <p:nvPr>
            <p:ph type="sldImg"/>
          </p:nvPr>
        </p:nvSpPr>
        <p:spPr>
          <a:xfrm>
            <a:off x="992188" y="768350"/>
            <a:ext cx="5114925" cy="3836988"/>
          </a:xfrm>
          <a:ln/>
        </p:spPr>
      </p:sp>
      <p:sp>
        <p:nvSpPr>
          <p:cNvPr id="155652" name="Rectangle 3"/>
          <p:cNvSpPr>
            <a:spLocks noGrp="1" noChangeArrowheads="1"/>
          </p:cNvSpPr>
          <p:nvPr>
            <p:ph type="body" idx="1"/>
          </p:nvPr>
        </p:nvSpPr>
        <p:spPr/>
        <p:txBody>
          <a:bodyPr lIns="97571" tIns="48787" rIns="97571" bIns="48787"/>
          <a:lstStyle/>
          <a:p>
            <a:r>
              <a:rPr lang="en-GB" smtClean="0"/>
              <a:t>Arup Fire conducted a study of time equivalence on a modern building with extensive glazed façade and compared that to the time equivalence of a traditional early 19</a:t>
            </a:r>
            <a:r>
              <a:rPr lang="en-GB" baseline="30000" smtClean="0"/>
              <a:t>th</a:t>
            </a:r>
            <a:r>
              <a:rPr lang="en-GB" smtClean="0"/>
              <a:t> century office with a façade typical of the style when the fire resistance test was developed and prescriptive fire resistance guidance was written.</a:t>
            </a:r>
          </a:p>
          <a:p>
            <a:r>
              <a:rPr lang="en-GB" smtClean="0"/>
              <a:t>The time equivalence calculation for the traditional office agreed with the prescriptive guidance for an office building of that height.</a:t>
            </a:r>
          </a:p>
          <a:p>
            <a:r>
              <a:rPr lang="en-GB" smtClean="0"/>
              <a:t>The modern building only required half that value because the fire is so much less severe when there is so much ventilation. </a:t>
            </a:r>
          </a:p>
        </p:txBody>
      </p:sp>
    </p:spTree>
    <p:extLst>
      <p:ext uri="{BB962C8B-B14F-4D97-AF65-F5344CB8AC3E}">
        <p14:creationId xmlns:p14="http://schemas.microsoft.com/office/powerpoint/2010/main" val="2622067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95620" name="Rectangle 4"/>
          <p:cNvSpPr>
            <a:spLocks noGrp="1" noChangeArrowheads="1"/>
          </p:cNvSpPr>
          <p:nvPr>
            <p:ph type="ctrTitle"/>
          </p:nvPr>
        </p:nvSpPr>
        <p:spPr>
          <a:xfrm>
            <a:off x="668338" y="2532063"/>
            <a:ext cx="7805737" cy="612775"/>
          </a:xfrm>
        </p:spPr>
        <p:txBody>
          <a:bodyPr/>
          <a:lstStyle>
            <a:lvl1pPr>
              <a:lnSpc>
                <a:spcPct val="95000"/>
              </a:lnSpc>
              <a:defRPr sz="3600"/>
            </a:lvl1pPr>
          </a:lstStyle>
          <a:p>
            <a:r>
              <a:rPr lang="en-AU"/>
              <a:t>Click to edit Master title style</a:t>
            </a:r>
          </a:p>
        </p:txBody>
      </p:sp>
      <p:sp>
        <p:nvSpPr>
          <p:cNvPr id="495621" name="Rectangle 5"/>
          <p:cNvSpPr>
            <a:spLocks noGrp="1" noChangeArrowheads="1"/>
          </p:cNvSpPr>
          <p:nvPr>
            <p:ph type="subTitle" idx="1"/>
          </p:nvPr>
        </p:nvSpPr>
        <p:spPr>
          <a:xfrm>
            <a:off x="704850" y="3636963"/>
            <a:ext cx="7773988" cy="274637"/>
          </a:xfrm>
        </p:spPr>
        <p:txBody>
          <a:bodyPr/>
          <a:lstStyle>
            <a:lvl1pPr marL="0" indent="0">
              <a:buFontTx/>
              <a:buNone/>
              <a:defRPr sz="1800" b="0"/>
            </a:lvl1pPr>
          </a:lstStyle>
          <a:p>
            <a:r>
              <a:rPr lang="en-AU"/>
              <a:t>Click to edit Master subtitle style</a:t>
            </a:r>
          </a:p>
        </p:txBody>
      </p:sp>
      <p:pic>
        <p:nvPicPr>
          <p:cNvPr id="4"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41313"/>
            <a:ext cx="2093912" cy="2597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341313"/>
            <a:ext cx="6129338" cy="2597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4175" y="341313"/>
            <a:ext cx="8375650" cy="465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1988" y="1300163"/>
            <a:ext cx="3827462"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1850" y="1300163"/>
            <a:ext cx="3827463" cy="1638300"/>
          </a:xfrm>
        </p:spPr>
        <p:txBody>
          <a:bodyPr/>
          <a:lstStyle/>
          <a:p>
            <a:pPr lvl="0"/>
            <a:endParaRPr lang="en-US" noProof="0" smtClean="0"/>
          </a:p>
        </p:txBody>
      </p:sp>
      <p:pic>
        <p:nvPicPr>
          <p:cNvPr id="5"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4175" y="341313"/>
            <a:ext cx="8375650" cy="46513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61988" y="1300163"/>
            <a:ext cx="3827462" cy="1638300"/>
          </a:xfrm>
        </p:spPr>
        <p:txBody>
          <a:bodyPr/>
          <a:lstStyle/>
          <a:p>
            <a:pPr lvl="0"/>
            <a:endParaRPr lang="en-US" noProof="0" smtClean="0"/>
          </a:p>
        </p:txBody>
      </p:sp>
      <p:sp>
        <p:nvSpPr>
          <p:cNvPr id="4" name="Text Placeholder 3"/>
          <p:cNvSpPr>
            <a:spLocks noGrp="1"/>
          </p:cNvSpPr>
          <p:nvPr>
            <p:ph type="body" sz="half" idx="2"/>
          </p:nvPr>
        </p:nvSpPr>
        <p:spPr>
          <a:xfrm>
            <a:off x="4641850" y="1300163"/>
            <a:ext cx="3827463"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4175" y="341313"/>
            <a:ext cx="8375650" cy="2597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4175" y="341313"/>
            <a:ext cx="8375650" cy="4651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1988" y="1300163"/>
            <a:ext cx="3827462"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1850" y="1300163"/>
            <a:ext cx="3827463" cy="1638300"/>
          </a:xfrm>
        </p:spPr>
        <p:txBody>
          <a:bodyPr/>
          <a:lstStyle/>
          <a:p>
            <a:pPr lvl="0"/>
            <a:endParaRPr lang="en-US" noProof="0" smtClean="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41313"/>
            <a:ext cx="8375650" cy="46513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661988" y="1300163"/>
            <a:ext cx="3827462"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1850" y="1300163"/>
            <a:ext cx="3827463"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DD0342-949B-4BB3-AA99-9C3CF68E8EED}" type="datetimeFigureOut">
              <a:rPr lang="en-AU" smtClean="0"/>
              <a:pPr/>
              <a:t>17/06/2015</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C5A7E3-3563-4446-BD92-53DF5BEA72DF}" type="slidenum">
              <a:rPr lang="en-AU" smtClean="0"/>
              <a:pPr/>
              <a:t>‹#›</a:t>
            </a:fld>
            <a:endParaRPr lang="en-AU"/>
          </a:p>
        </p:txBody>
      </p:sp>
      <p:pic>
        <p:nvPicPr>
          <p:cNvPr id="10"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1437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917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DD0342-949B-4BB3-AA99-9C3CF68E8EED}" type="datetimeFigureOut">
              <a:rPr lang="en-AU" smtClean="0"/>
              <a:pPr/>
              <a:t>17/06/2015</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C5A7E3-3563-4446-BD92-53DF5BEA72DF}" type="slidenum">
              <a:rPr lang="en-AU" smtClean="0"/>
              <a:pPr/>
              <a:t>‹#›</a:t>
            </a:fld>
            <a:endParaRPr lang="en-AU"/>
          </a:p>
        </p:txBody>
      </p:sp>
      <p:pic>
        <p:nvPicPr>
          <p:cNvPr id="6"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1437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6683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DD0342-949B-4BB3-AA99-9C3CF68E8EED}" type="datetimeFigureOut">
              <a:rPr lang="en-AU" smtClean="0"/>
              <a:pPr/>
              <a:t>17/06/2015</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C5A7E3-3563-4446-BD92-53DF5BEA72DF}" type="slidenum">
              <a:rPr lang="en-AU" smtClean="0"/>
              <a:pPr/>
              <a:t>‹#›</a:t>
            </a:fld>
            <a:endParaRPr lang="en-AU"/>
          </a:p>
        </p:txBody>
      </p:sp>
      <p:pic>
        <p:nvPicPr>
          <p:cNvPr id="5"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1437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043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D0342-949B-4BB3-AA99-9C3CF68E8EED}" type="datetimeFigureOut">
              <a:rPr lang="en-AU" smtClean="0"/>
              <a:pPr/>
              <a:t>17/06/2015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C5A7E3-3563-4446-BD92-53DF5BEA72DF}" type="slidenum">
              <a:rPr lang="en-AU" smtClean="0"/>
              <a:pPr/>
              <a:t>‹#›</a:t>
            </a:fld>
            <a:endParaRPr lang="en-AU"/>
          </a:p>
        </p:txBody>
      </p:sp>
      <p:pic>
        <p:nvPicPr>
          <p:cNvPr id="8"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1437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778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DD0342-949B-4BB3-AA99-9C3CF68E8EED}" type="datetimeFigureOut">
              <a:rPr lang="en-AU" smtClean="0"/>
              <a:pPr/>
              <a:t>17/06/2015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Tree>
    <p:extLst>
      <p:ext uri="{BB962C8B-B14F-4D97-AF65-F5344CB8AC3E}">
        <p14:creationId xmlns:p14="http://schemas.microsoft.com/office/powerpoint/2010/main" val="3833005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300163"/>
            <a:ext cx="3827462" cy="163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300163"/>
            <a:ext cx="3827463" cy="163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2" descr="C:\Users\jhewitt\Pictures\enstruc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bwMode="auto">
          <a:xfrm>
            <a:off x="384175" y="373826"/>
            <a:ext cx="8375650" cy="40011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AU" dirty="0" smtClean="0"/>
              <a:t>Click to edit Master title style</a:t>
            </a:r>
          </a:p>
        </p:txBody>
      </p:sp>
      <p:sp>
        <p:nvSpPr>
          <p:cNvPr id="14341" name="Rectangle 5"/>
          <p:cNvSpPr>
            <a:spLocks noGrp="1" noChangeArrowheads="1"/>
          </p:cNvSpPr>
          <p:nvPr>
            <p:ph type="body" idx="1"/>
          </p:nvPr>
        </p:nvSpPr>
        <p:spPr bwMode="auto">
          <a:xfrm>
            <a:off x="661988" y="1300163"/>
            <a:ext cx="7807325" cy="16383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pic>
        <p:nvPicPr>
          <p:cNvPr id="4" name="Picture 2" descr="C:\Users\jhewitt\Pictures\enstruct.gif"/>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092280" y="6309320"/>
            <a:ext cx="18288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9"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 id="2147483676" r:id="rId12"/>
    <p:sldLayoutId id="2147483675" r:id="rId13"/>
    <p:sldLayoutId id="2147483674" r:id="rId14"/>
    <p:sldLayoutId id="2147483673" r:id="rId15"/>
    <p:sldLayoutId id="2147483687" r:id="rId16"/>
    <p:sldLayoutId id="2147483688" r:id="rId17"/>
    <p:sldLayoutId id="2147483690" r:id="rId18"/>
    <p:sldLayoutId id="2147483691" r:id="rId19"/>
    <p:sldLayoutId id="2147483692" r:id="rId20"/>
    <p:sldLayoutId id="2147483693" r:id="rId21"/>
    <p:sldLayoutId id="2147483694" r:id="rId22"/>
  </p:sldLayoutIdLst>
  <p:transition/>
  <p:txStyles>
    <p:titleStyle>
      <a:lvl1pPr algn="l" rtl="0" eaLnBrk="0" fontAlgn="base" hangingPunct="0">
        <a:spcBef>
          <a:spcPct val="0"/>
        </a:spcBef>
        <a:spcAft>
          <a:spcPct val="0"/>
        </a:spcAft>
        <a:defRPr sz="2600">
          <a:solidFill>
            <a:srgbClr val="FF3300"/>
          </a:solidFill>
          <a:latin typeface="+mj-lt"/>
          <a:ea typeface="+mj-ea"/>
          <a:cs typeface="+mj-cs"/>
        </a:defRPr>
      </a:lvl1pPr>
      <a:lvl2pPr algn="l" rtl="0" eaLnBrk="0" fontAlgn="base" hangingPunct="0">
        <a:spcBef>
          <a:spcPct val="0"/>
        </a:spcBef>
        <a:spcAft>
          <a:spcPct val="0"/>
        </a:spcAft>
        <a:defRPr sz="2600">
          <a:solidFill>
            <a:srgbClr val="FF9900"/>
          </a:solidFill>
          <a:latin typeface="Arial Black" pitchFamily="34" charset="0"/>
        </a:defRPr>
      </a:lvl2pPr>
      <a:lvl3pPr algn="l" rtl="0" eaLnBrk="0" fontAlgn="base" hangingPunct="0">
        <a:spcBef>
          <a:spcPct val="0"/>
        </a:spcBef>
        <a:spcAft>
          <a:spcPct val="0"/>
        </a:spcAft>
        <a:defRPr sz="2600">
          <a:solidFill>
            <a:srgbClr val="FF9900"/>
          </a:solidFill>
          <a:latin typeface="Arial Black" pitchFamily="34" charset="0"/>
        </a:defRPr>
      </a:lvl3pPr>
      <a:lvl4pPr algn="l" rtl="0" eaLnBrk="0" fontAlgn="base" hangingPunct="0">
        <a:spcBef>
          <a:spcPct val="0"/>
        </a:spcBef>
        <a:spcAft>
          <a:spcPct val="0"/>
        </a:spcAft>
        <a:defRPr sz="2600">
          <a:solidFill>
            <a:srgbClr val="FF9900"/>
          </a:solidFill>
          <a:latin typeface="Arial Black" pitchFamily="34" charset="0"/>
        </a:defRPr>
      </a:lvl4pPr>
      <a:lvl5pPr algn="l" rtl="0" eaLnBrk="0" fontAlgn="base" hangingPunct="0">
        <a:spcBef>
          <a:spcPct val="0"/>
        </a:spcBef>
        <a:spcAft>
          <a:spcPct val="0"/>
        </a:spcAft>
        <a:defRPr sz="2600">
          <a:solidFill>
            <a:srgbClr val="FF9900"/>
          </a:solidFill>
          <a:latin typeface="Arial Black" pitchFamily="34" charset="0"/>
        </a:defRPr>
      </a:lvl5pPr>
      <a:lvl6pPr marL="457200" algn="l" rtl="0" fontAlgn="base">
        <a:spcBef>
          <a:spcPct val="0"/>
        </a:spcBef>
        <a:spcAft>
          <a:spcPct val="0"/>
        </a:spcAft>
        <a:defRPr sz="2600">
          <a:solidFill>
            <a:srgbClr val="FF9900"/>
          </a:solidFill>
          <a:latin typeface="Arial Black" pitchFamily="34" charset="0"/>
        </a:defRPr>
      </a:lvl6pPr>
      <a:lvl7pPr marL="914400" algn="l" rtl="0" fontAlgn="base">
        <a:spcBef>
          <a:spcPct val="0"/>
        </a:spcBef>
        <a:spcAft>
          <a:spcPct val="0"/>
        </a:spcAft>
        <a:defRPr sz="2600">
          <a:solidFill>
            <a:srgbClr val="FF9900"/>
          </a:solidFill>
          <a:latin typeface="Arial Black" pitchFamily="34" charset="0"/>
        </a:defRPr>
      </a:lvl7pPr>
      <a:lvl8pPr marL="1371600" algn="l" rtl="0" fontAlgn="base">
        <a:spcBef>
          <a:spcPct val="0"/>
        </a:spcBef>
        <a:spcAft>
          <a:spcPct val="0"/>
        </a:spcAft>
        <a:defRPr sz="2600">
          <a:solidFill>
            <a:srgbClr val="FF9900"/>
          </a:solidFill>
          <a:latin typeface="Arial Black" pitchFamily="34" charset="0"/>
        </a:defRPr>
      </a:lvl8pPr>
      <a:lvl9pPr marL="1828800" algn="l" rtl="0" fontAlgn="base">
        <a:spcBef>
          <a:spcPct val="0"/>
        </a:spcBef>
        <a:spcAft>
          <a:spcPct val="0"/>
        </a:spcAft>
        <a:defRPr sz="2600">
          <a:solidFill>
            <a:srgbClr val="FF9900"/>
          </a:solidFill>
          <a:latin typeface="Arial Black" pitchFamily="34" charset="0"/>
        </a:defRPr>
      </a:lvl9pPr>
    </p:titleStyle>
    <p:bodyStyle>
      <a:lvl1pPr marL="192088" indent="-192088" algn="l" rtl="0" eaLnBrk="0" fontAlgn="base" hangingPunct="0">
        <a:spcBef>
          <a:spcPct val="50000"/>
        </a:spcBef>
        <a:spcAft>
          <a:spcPct val="0"/>
        </a:spcAft>
        <a:buClr>
          <a:srgbClr val="FF9900"/>
        </a:buClr>
        <a:buChar char="•"/>
        <a:defRPr sz="2400" b="1">
          <a:solidFill>
            <a:schemeClr val="tx1"/>
          </a:solidFill>
          <a:latin typeface="+mn-lt"/>
          <a:ea typeface="+mn-ea"/>
          <a:cs typeface="+mn-cs"/>
        </a:defRPr>
      </a:lvl1pPr>
      <a:lvl2pPr marL="574675" indent="-192088" algn="l" rtl="0" eaLnBrk="0" fontAlgn="base" hangingPunct="0">
        <a:spcBef>
          <a:spcPct val="10000"/>
        </a:spcBef>
        <a:spcAft>
          <a:spcPct val="0"/>
        </a:spcAft>
        <a:buClr>
          <a:srgbClr val="FF9900"/>
        </a:buClr>
        <a:buFont typeface="Times" pitchFamily="18" charset="0"/>
        <a:buChar char="•"/>
        <a:defRPr sz="2000">
          <a:solidFill>
            <a:schemeClr val="tx1"/>
          </a:solidFill>
          <a:latin typeface="+mn-lt"/>
        </a:defRPr>
      </a:lvl2pPr>
      <a:lvl3pPr marL="950913" indent="-185738" algn="l" rtl="0" eaLnBrk="0" fontAlgn="base" hangingPunct="0">
        <a:spcBef>
          <a:spcPct val="10000"/>
        </a:spcBef>
        <a:spcAft>
          <a:spcPct val="0"/>
        </a:spcAft>
        <a:buClr>
          <a:srgbClr val="FF9900"/>
        </a:buClr>
        <a:buFont typeface="Times" pitchFamily="18" charset="0"/>
        <a:buChar char="•"/>
        <a:defRPr sz="2000">
          <a:solidFill>
            <a:schemeClr val="tx1"/>
          </a:solidFill>
          <a:latin typeface="+mn-lt"/>
        </a:defRPr>
      </a:lvl3pPr>
      <a:lvl4pPr marL="1333500" indent="-190500" algn="l" rtl="0" eaLnBrk="0" fontAlgn="base" hangingPunct="0">
        <a:spcBef>
          <a:spcPct val="10000"/>
        </a:spcBef>
        <a:spcAft>
          <a:spcPct val="0"/>
        </a:spcAft>
        <a:buClr>
          <a:srgbClr val="FF9900"/>
        </a:buClr>
        <a:buFont typeface="Times" pitchFamily="18" charset="0"/>
        <a:buChar char="•"/>
        <a:defRPr>
          <a:solidFill>
            <a:schemeClr val="tx1"/>
          </a:solidFill>
          <a:latin typeface="+mn-lt"/>
        </a:defRPr>
      </a:lvl4pPr>
      <a:lvl5pPr marL="1717675" indent="-192088" algn="l" rtl="0" eaLnBrk="0" fontAlgn="base" hangingPunct="0">
        <a:spcBef>
          <a:spcPct val="10000"/>
        </a:spcBef>
        <a:spcAft>
          <a:spcPct val="0"/>
        </a:spcAft>
        <a:buClr>
          <a:srgbClr val="FF9900"/>
        </a:buClr>
        <a:buFont typeface="Times" pitchFamily="18" charset="0"/>
        <a:buChar char="•"/>
        <a:defRPr>
          <a:solidFill>
            <a:schemeClr val="tx1"/>
          </a:solidFill>
          <a:latin typeface="+mn-lt"/>
        </a:defRPr>
      </a:lvl5pPr>
      <a:lvl6pPr marL="2174875" indent="-192088" algn="l" rtl="0" fontAlgn="base">
        <a:spcBef>
          <a:spcPct val="10000"/>
        </a:spcBef>
        <a:spcAft>
          <a:spcPct val="0"/>
        </a:spcAft>
        <a:buClr>
          <a:srgbClr val="FF9900"/>
        </a:buClr>
        <a:buFont typeface="Times" pitchFamily="18" charset="0"/>
        <a:buChar char="•"/>
        <a:defRPr>
          <a:solidFill>
            <a:schemeClr val="tx1"/>
          </a:solidFill>
          <a:latin typeface="+mn-lt"/>
        </a:defRPr>
      </a:lvl6pPr>
      <a:lvl7pPr marL="2632075" indent="-192088" algn="l" rtl="0" fontAlgn="base">
        <a:spcBef>
          <a:spcPct val="10000"/>
        </a:spcBef>
        <a:spcAft>
          <a:spcPct val="0"/>
        </a:spcAft>
        <a:buClr>
          <a:srgbClr val="FF9900"/>
        </a:buClr>
        <a:buFont typeface="Times" pitchFamily="18" charset="0"/>
        <a:buChar char="•"/>
        <a:defRPr>
          <a:solidFill>
            <a:schemeClr val="tx1"/>
          </a:solidFill>
          <a:latin typeface="+mn-lt"/>
        </a:defRPr>
      </a:lvl7pPr>
      <a:lvl8pPr marL="3089275" indent="-192088" algn="l" rtl="0" fontAlgn="base">
        <a:spcBef>
          <a:spcPct val="10000"/>
        </a:spcBef>
        <a:spcAft>
          <a:spcPct val="0"/>
        </a:spcAft>
        <a:buClr>
          <a:srgbClr val="FF9900"/>
        </a:buClr>
        <a:buFont typeface="Times" pitchFamily="18" charset="0"/>
        <a:buChar char="•"/>
        <a:defRPr>
          <a:solidFill>
            <a:schemeClr val="tx1"/>
          </a:solidFill>
          <a:latin typeface="+mn-lt"/>
        </a:defRPr>
      </a:lvl8pPr>
      <a:lvl9pPr marL="3546475" indent="-192088" algn="l" rtl="0" fontAlgn="base">
        <a:spcBef>
          <a:spcPct val="10000"/>
        </a:spcBef>
        <a:spcAft>
          <a:spcPct val="0"/>
        </a:spcAft>
        <a:buClr>
          <a:srgbClr val="FF9900"/>
        </a:buClr>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68338" y="2575301"/>
            <a:ext cx="7805737" cy="526298"/>
          </a:xfrm>
        </p:spPr>
        <p:txBody>
          <a:bodyPr/>
          <a:lstStyle/>
          <a:p>
            <a:r>
              <a:rPr lang="en-AU" dirty="0" smtClean="0"/>
              <a:t>Fire performance of structures</a:t>
            </a:r>
            <a:endParaRPr lang="en-AU" dirty="0"/>
          </a:p>
        </p:txBody>
      </p:sp>
      <p:sp>
        <p:nvSpPr>
          <p:cNvPr id="7" name="Subtitle 6"/>
          <p:cNvSpPr>
            <a:spLocks noGrp="1"/>
          </p:cNvSpPr>
          <p:nvPr>
            <p:ph type="subTitle" idx="1"/>
          </p:nvPr>
        </p:nvSpPr>
        <p:spPr/>
        <p:txBody>
          <a:bodyPr/>
          <a:lstStyle/>
          <a:p>
            <a:r>
              <a:rPr lang="en-AU" dirty="0" smtClean="0"/>
              <a:t>John Hewitt</a:t>
            </a:r>
            <a:endParaRPr lang="en-AU" dirty="0"/>
          </a:p>
        </p:txBody>
      </p:sp>
    </p:spTree>
    <p:extLst>
      <p:ext uri="{BB962C8B-B14F-4D97-AF65-F5344CB8AC3E}">
        <p14:creationId xmlns:p14="http://schemas.microsoft.com/office/powerpoint/2010/main" val="6345312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73772"/>
            <a:ext cx="8375650" cy="800219"/>
          </a:xfrm>
        </p:spPr>
        <p:txBody>
          <a:bodyPr/>
          <a:lstStyle/>
          <a:p>
            <a:r>
              <a:rPr lang="en-AU" dirty="0" smtClean="0"/>
              <a:t>Structural Performance in fire – ideal performance:</a:t>
            </a:r>
            <a:endParaRPr lang="en-AU" dirty="0"/>
          </a:p>
        </p:txBody>
      </p:sp>
      <p:sp>
        <p:nvSpPr>
          <p:cNvPr id="3" name="Content Placeholder 2"/>
          <p:cNvSpPr>
            <a:spLocks noGrp="1"/>
          </p:cNvSpPr>
          <p:nvPr>
            <p:ph idx="1"/>
          </p:nvPr>
        </p:nvSpPr>
        <p:spPr>
          <a:xfrm>
            <a:off x="661988" y="1300163"/>
            <a:ext cx="7807325" cy="2031325"/>
          </a:xfrm>
        </p:spPr>
        <p:txBody>
          <a:bodyPr/>
          <a:lstStyle/>
          <a:p>
            <a:pPr marL="0" indent="0">
              <a:buNone/>
            </a:pPr>
            <a:r>
              <a:rPr lang="en-AU" dirty="0" smtClean="0"/>
              <a:t>For buildings that would require Type A construction:</a:t>
            </a:r>
          </a:p>
          <a:p>
            <a:r>
              <a:rPr lang="en-AU" dirty="0" smtClean="0"/>
              <a:t>No collapse of main structure, with full burn out</a:t>
            </a:r>
          </a:p>
          <a:p>
            <a:r>
              <a:rPr lang="en-AU" dirty="0" smtClean="0"/>
              <a:t>No breach of compartmentation</a:t>
            </a:r>
          </a:p>
          <a:p>
            <a:r>
              <a:rPr lang="en-AU" dirty="0" smtClean="0"/>
              <a:t>Usually no active systems or intervention assumed</a:t>
            </a:r>
            <a:endParaRPr lang="en-AU" dirty="0"/>
          </a:p>
        </p:txBody>
      </p:sp>
    </p:spTree>
    <p:extLst>
      <p:ext uri="{BB962C8B-B14F-4D97-AF65-F5344CB8AC3E}">
        <p14:creationId xmlns:p14="http://schemas.microsoft.com/office/powerpoint/2010/main" val="11078114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4175" y="341313"/>
            <a:ext cx="8375650" cy="400050"/>
          </a:xfrm>
        </p:spPr>
        <p:txBody>
          <a:bodyPr/>
          <a:lstStyle/>
          <a:p>
            <a:pPr eaLnBrk="1" hangingPunct="1"/>
            <a:r>
              <a:rPr lang="en-US" smtClean="0"/>
              <a:t>Fire Protection for single steel elements</a:t>
            </a:r>
          </a:p>
        </p:txBody>
      </p:sp>
      <p:sp>
        <p:nvSpPr>
          <p:cNvPr id="37891" name="Content Placeholder 2"/>
          <p:cNvSpPr>
            <a:spLocks noGrp="1"/>
          </p:cNvSpPr>
          <p:nvPr>
            <p:ph idx="1"/>
          </p:nvPr>
        </p:nvSpPr>
        <p:spPr>
          <a:xfrm>
            <a:off x="661988" y="1300163"/>
            <a:ext cx="7807325" cy="2216150"/>
          </a:xfrm>
        </p:spPr>
        <p:txBody>
          <a:bodyPr/>
          <a:lstStyle/>
          <a:p>
            <a:pPr eaLnBrk="1" hangingPunct="1"/>
            <a:r>
              <a:rPr lang="en-US" smtClean="0"/>
              <a:t>How hot can the steel be allowed to reach, and still carry prescribed loads?</a:t>
            </a:r>
          </a:p>
          <a:p>
            <a:pPr eaLnBrk="1" hangingPunct="1"/>
            <a:r>
              <a:rPr lang="en-US" smtClean="0"/>
              <a:t>How long must it remain below this temperature ie what is the required FRL?</a:t>
            </a:r>
          </a:p>
          <a:p>
            <a:pPr eaLnBrk="1" hangingPunct="1"/>
            <a:r>
              <a:rPr lang="en-US" smtClean="0"/>
              <a:t>What protection is required to do this?</a:t>
            </a:r>
          </a:p>
        </p:txBody>
      </p:sp>
    </p:spTree>
    <p:extLst>
      <p:ext uri="{BB962C8B-B14F-4D97-AF65-F5344CB8AC3E}">
        <p14:creationId xmlns:p14="http://schemas.microsoft.com/office/powerpoint/2010/main" val="19306105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4175" y="374650"/>
            <a:ext cx="8375650" cy="396875"/>
          </a:xfrm>
        </p:spPr>
        <p:txBody>
          <a:bodyPr/>
          <a:lstStyle/>
          <a:p>
            <a:pPr eaLnBrk="1" hangingPunct="1"/>
            <a:r>
              <a:rPr lang="en-US" smtClean="0"/>
              <a:t>Steel - Reduction in strength and stiffness</a:t>
            </a:r>
          </a:p>
        </p:txBody>
      </p:sp>
      <p:pic>
        <p:nvPicPr>
          <p:cNvPr id="38915" name="Picture 3" descr="temptime"/>
          <p:cNvPicPr>
            <a:picLocks noGrp="1" noChangeAspect="1" noChangeArrowheads="1"/>
          </p:cNvPicPr>
          <p:nvPr>
            <p:ph type="body" idx="1"/>
          </p:nvPr>
        </p:nvPicPr>
        <p:blipFill>
          <a:blip r:embed="rId2" cstate="print"/>
          <a:srcRect/>
          <a:stretch>
            <a:fillRect/>
          </a:stretch>
        </p:blipFill>
        <p:spPr>
          <a:xfrm>
            <a:off x="1051963" y="1210698"/>
            <a:ext cx="6096000" cy="5589587"/>
          </a:xfrm>
          <a:noFill/>
        </p:spPr>
      </p:pic>
      <p:sp>
        <p:nvSpPr>
          <p:cNvPr id="38916" name="Line 4"/>
          <p:cNvSpPr>
            <a:spLocks noChangeShapeType="1"/>
          </p:cNvSpPr>
          <p:nvPr/>
        </p:nvSpPr>
        <p:spPr bwMode="auto">
          <a:xfrm>
            <a:off x="1761576" y="1732985"/>
            <a:ext cx="906566" cy="0"/>
          </a:xfrm>
          <a:prstGeom prst="line">
            <a:avLst/>
          </a:prstGeom>
          <a:noFill/>
          <a:ln w="44450">
            <a:solidFill>
              <a:srgbClr val="FF0000"/>
            </a:solidFill>
            <a:round/>
            <a:headEnd/>
            <a:tailEnd/>
          </a:ln>
        </p:spPr>
        <p:txBody>
          <a:bodyPr/>
          <a:lstStyle/>
          <a:p>
            <a:endParaRPr lang="en-AU"/>
          </a:p>
        </p:txBody>
      </p:sp>
      <p:sp>
        <p:nvSpPr>
          <p:cNvPr id="38917" name="Line 5"/>
          <p:cNvSpPr>
            <a:spLocks noChangeShapeType="1"/>
          </p:cNvSpPr>
          <p:nvPr/>
        </p:nvSpPr>
        <p:spPr bwMode="auto">
          <a:xfrm>
            <a:off x="2668142" y="1722333"/>
            <a:ext cx="3202818" cy="4566319"/>
          </a:xfrm>
          <a:prstGeom prst="line">
            <a:avLst/>
          </a:prstGeom>
          <a:noFill/>
          <a:ln w="44450">
            <a:solidFill>
              <a:srgbClr val="FF0000"/>
            </a:solidFill>
            <a:round/>
            <a:headEnd/>
            <a:tailEnd/>
          </a:ln>
        </p:spPr>
        <p:txBody>
          <a:bodyPr/>
          <a:lstStyle/>
          <a:p>
            <a:endParaRPr lang="en-AU"/>
          </a:p>
        </p:txBody>
      </p:sp>
      <p:sp>
        <p:nvSpPr>
          <p:cNvPr id="38918" name="Freeform 6"/>
          <p:cNvSpPr>
            <a:spLocks/>
          </p:cNvSpPr>
          <p:nvPr/>
        </p:nvSpPr>
        <p:spPr bwMode="auto">
          <a:xfrm>
            <a:off x="1761575" y="1732985"/>
            <a:ext cx="4504279" cy="4497953"/>
          </a:xfrm>
          <a:custGeom>
            <a:avLst/>
            <a:gdLst>
              <a:gd name="T0" fmla="*/ 0 w 2892"/>
              <a:gd name="T1" fmla="*/ 0 h 2890"/>
              <a:gd name="T2" fmla="*/ 480 w 2892"/>
              <a:gd name="T3" fmla="*/ 96 h 2890"/>
              <a:gd name="T4" fmla="*/ 1026 w 2892"/>
              <a:gd name="T5" fmla="*/ 484 h 2890"/>
              <a:gd name="T6" fmla="*/ 1737 w 2892"/>
              <a:gd name="T7" fmla="*/ 1486 h 2890"/>
              <a:gd name="T8" fmla="*/ 2160 w 2892"/>
              <a:gd name="T9" fmla="*/ 2160 h 2890"/>
              <a:gd name="T10" fmla="*/ 2784 w 2892"/>
              <a:gd name="T11" fmla="*/ 2784 h 2890"/>
              <a:gd name="T12" fmla="*/ 2806 w 2892"/>
              <a:gd name="T13" fmla="*/ 2795 h 2890"/>
              <a:gd name="T14" fmla="*/ 0 60000 65536"/>
              <a:gd name="T15" fmla="*/ 0 60000 65536"/>
              <a:gd name="T16" fmla="*/ 0 60000 65536"/>
              <a:gd name="T17" fmla="*/ 0 60000 65536"/>
              <a:gd name="T18" fmla="*/ 0 60000 65536"/>
              <a:gd name="T19" fmla="*/ 0 60000 65536"/>
              <a:gd name="T20" fmla="*/ 0 60000 65536"/>
              <a:gd name="T21" fmla="*/ 0 w 2892"/>
              <a:gd name="T22" fmla="*/ 0 h 2890"/>
              <a:gd name="T23" fmla="*/ 2892 w 2892"/>
              <a:gd name="T24" fmla="*/ 2890 h 2890"/>
              <a:gd name="connsiteX0" fmla="*/ 0 w 9811"/>
              <a:gd name="connsiteY0" fmla="*/ 0 h 9804"/>
              <a:gd name="connsiteX1" fmla="*/ 1660 w 9811"/>
              <a:gd name="connsiteY1" fmla="*/ 332 h 9804"/>
              <a:gd name="connsiteX2" fmla="*/ 3548 w 9811"/>
              <a:gd name="connsiteY2" fmla="*/ 1675 h 9804"/>
              <a:gd name="connsiteX3" fmla="*/ 4800 w 9811"/>
              <a:gd name="connsiteY3" fmla="*/ 3063 h 9804"/>
              <a:gd name="connsiteX4" fmla="*/ 6006 w 9811"/>
              <a:gd name="connsiteY4" fmla="*/ 5142 h 9804"/>
              <a:gd name="connsiteX5" fmla="*/ 7469 w 9811"/>
              <a:gd name="connsiteY5" fmla="*/ 7474 h 9804"/>
              <a:gd name="connsiteX6" fmla="*/ 9627 w 9811"/>
              <a:gd name="connsiteY6" fmla="*/ 9633 h 9804"/>
              <a:gd name="connsiteX7" fmla="*/ 9703 w 9811"/>
              <a:gd name="connsiteY7" fmla="*/ 9671 h 9804"/>
              <a:gd name="connsiteX0" fmla="*/ 0 w 10000"/>
              <a:gd name="connsiteY0" fmla="*/ 0 h 10000"/>
              <a:gd name="connsiteX1" fmla="*/ 1692 w 10000"/>
              <a:gd name="connsiteY1" fmla="*/ 339 h 10000"/>
              <a:gd name="connsiteX2" fmla="*/ 3678 w 10000"/>
              <a:gd name="connsiteY2" fmla="*/ 1662 h 10000"/>
              <a:gd name="connsiteX3" fmla="*/ 3616 w 10000"/>
              <a:gd name="connsiteY3" fmla="*/ 1708 h 10000"/>
              <a:gd name="connsiteX4" fmla="*/ 4892 w 10000"/>
              <a:gd name="connsiteY4" fmla="*/ 3124 h 10000"/>
              <a:gd name="connsiteX5" fmla="*/ 6122 w 10000"/>
              <a:gd name="connsiteY5" fmla="*/ 5245 h 10000"/>
              <a:gd name="connsiteX6" fmla="*/ 7613 w 10000"/>
              <a:gd name="connsiteY6" fmla="*/ 7623 h 10000"/>
              <a:gd name="connsiteX7" fmla="*/ 9812 w 10000"/>
              <a:gd name="connsiteY7" fmla="*/ 9826 h 10000"/>
              <a:gd name="connsiteX8" fmla="*/ 9890 w 10000"/>
              <a:gd name="connsiteY8" fmla="*/ 9864 h 10000"/>
              <a:gd name="connsiteX0" fmla="*/ 0 w 10000"/>
              <a:gd name="connsiteY0" fmla="*/ 0 h 10000"/>
              <a:gd name="connsiteX1" fmla="*/ 1692 w 10000"/>
              <a:gd name="connsiteY1" fmla="*/ 339 h 10000"/>
              <a:gd name="connsiteX2" fmla="*/ 3678 w 10000"/>
              <a:gd name="connsiteY2" fmla="*/ 1662 h 10000"/>
              <a:gd name="connsiteX3" fmla="*/ 4892 w 10000"/>
              <a:gd name="connsiteY3" fmla="*/ 3124 h 10000"/>
              <a:gd name="connsiteX4" fmla="*/ 6122 w 10000"/>
              <a:gd name="connsiteY4" fmla="*/ 5245 h 10000"/>
              <a:gd name="connsiteX5" fmla="*/ 7613 w 10000"/>
              <a:gd name="connsiteY5" fmla="*/ 7623 h 10000"/>
              <a:gd name="connsiteX6" fmla="*/ 9812 w 10000"/>
              <a:gd name="connsiteY6" fmla="*/ 9826 h 10000"/>
              <a:gd name="connsiteX7" fmla="*/ 9890 w 10000"/>
              <a:gd name="connsiteY7" fmla="*/ 98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cubicBezTo>
                  <a:pt x="536" y="29"/>
                  <a:pt x="1079" y="62"/>
                  <a:pt x="1692" y="339"/>
                </a:cubicBezTo>
                <a:cubicBezTo>
                  <a:pt x="2305" y="616"/>
                  <a:pt x="3145" y="1198"/>
                  <a:pt x="3678" y="1662"/>
                </a:cubicBezTo>
                <a:cubicBezTo>
                  <a:pt x="4211" y="2126"/>
                  <a:pt x="4485" y="2527"/>
                  <a:pt x="4892" y="3124"/>
                </a:cubicBezTo>
                <a:cubicBezTo>
                  <a:pt x="5299" y="3721"/>
                  <a:pt x="5668" y="4495"/>
                  <a:pt x="6122" y="5245"/>
                </a:cubicBezTo>
                <a:cubicBezTo>
                  <a:pt x="6575" y="5994"/>
                  <a:pt x="6999" y="6861"/>
                  <a:pt x="7613" y="7623"/>
                </a:cubicBezTo>
                <a:cubicBezTo>
                  <a:pt x="8226" y="8385"/>
                  <a:pt x="9431" y="9451"/>
                  <a:pt x="9812" y="9826"/>
                </a:cubicBezTo>
                <a:cubicBezTo>
                  <a:pt x="10193" y="10200"/>
                  <a:pt x="9876" y="9857"/>
                  <a:pt x="9890" y="9864"/>
                </a:cubicBezTo>
              </a:path>
            </a:pathLst>
          </a:custGeom>
          <a:noFill/>
          <a:ln w="44450">
            <a:solidFill>
              <a:srgbClr val="0000FF"/>
            </a:solidFill>
            <a:round/>
            <a:headEnd/>
            <a:tailEnd/>
          </a:ln>
        </p:spPr>
        <p:txBody>
          <a:bodyPr/>
          <a:lstStyle/>
          <a:p>
            <a:endParaRPr lang="en-AU"/>
          </a:p>
        </p:txBody>
      </p:sp>
    </p:spTree>
    <p:extLst>
      <p:ext uri="{BB962C8B-B14F-4D97-AF65-F5344CB8AC3E}">
        <p14:creationId xmlns:p14="http://schemas.microsoft.com/office/powerpoint/2010/main" val="13364034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4175" y="374650"/>
            <a:ext cx="8375650" cy="396875"/>
          </a:xfrm>
        </p:spPr>
        <p:txBody>
          <a:bodyPr/>
          <a:lstStyle/>
          <a:p>
            <a:pPr eaLnBrk="1" hangingPunct="1"/>
            <a:r>
              <a:rPr lang="en-US" dirty="0" smtClean="0"/>
              <a:t>Load Cases – AS 1170.0</a:t>
            </a:r>
          </a:p>
        </p:txBody>
      </p:sp>
      <p:sp>
        <p:nvSpPr>
          <p:cNvPr id="40963" name="Rectangle 3"/>
          <p:cNvSpPr>
            <a:spLocks noGrp="1" noChangeArrowheads="1"/>
          </p:cNvSpPr>
          <p:nvPr>
            <p:ph type="body" idx="1"/>
          </p:nvPr>
        </p:nvSpPr>
        <p:spPr>
          <a:xfrm>
            <a:off x="609600" y="1346200"/>
            <a:ext cx="7848600" cy="4001095"/>
          </a:xfrm>
        </p:spPr>
        <p:txBody>
          <a:bodyPr/>
          <a:lstStyle/>
          <a:p>
            <a:pPr eaLnBrk="1" hangingPunct="1"/>
            <a:r>
              <a:rPr lang="en-US" sz="2000" b="0" dirty="0" smtClean="0"/>
              <a:t>Normal Load case  	</a:t>
            </a:r>
            <a:r>
              <a:rPr lang="en-US" sz="2000" dirty="0" smtClean="0"/>
              <a:t>1.2 Dead + 1.5 Live</a:t>
            </a:r>
          </a:p>
          <a:p>
            <a:pPr eaLnBrk="1" hangingPunct="1"/>
            <a:r>
              <a:rPr lang="en-US" sz="2000" b="0" dirty="0" smtClean="0"/>
              <a:t>Fire Load case	</a:t>
            </a:r>
            <a:r>
              <a:rPr lang="en-US" sz="2000" dirty="0" smtClean="0"/>
              <a:t>1.0 Dead + 0.4 or 0.7Live</a:t>
            </a:r>
          </a:p>
          <a:p>
            <a:pPr eaLnBrk="1" hangingPunct="1"/>
            <a:r>
              <a:rPr lang="en-US" sz="2000" dirty="0" smtClean="0"/>
              <a:t>Load factors reduced</a:t>
            </a:r>
          </a:p>
          <a:p>
            <a:pPr eaLnBrk="1" hangingPunct="1"/>
            <a:endParaRPr lang="en-US" sz="2000" b="0" dirty="0" smtClean="0"/>
          </a:p>
          <a:p>
            <a:pPr eaLnBrk="1" hangingPunct="1"/>
            <a:r>
              <a:rPr lang="en-US" sz="2000" b="0" dirty="0" err="1" smtClean="0"/>
              <a:t>eg</a:t>
            </a:r>
            <a:r>
              <a:rPr lang="en-US" sz="2000" b="0" dirty="0" smtClean="0"/>
              <a:t> If dead = Live</a:t>
            </a:r>
          </a:p>
          <a:p>
            <a:pPr eaLnBrk="1" hangingPunct="1"/>
            <a:r>
              <a:rPr lang="en-US" sz="2000" b="0" dirty="0" smtClean="0"/>
              <a:t>If </a:t>
            </a:r>
            <a:r>
              <a:rPr lang="en-US" sz="2000" b="0" dirty="0"/>
              <a:t>9</a:t>
            </a:r>
            <a:r>
              <a:rPr lang="en-US" sz="2000" b="0" dirty="0" smtClean="0"/>
              <a:t>0% utilization for NLC</a:t>
            </a:r>
          </a:p>
          <a:p>
            <a:pPr eaLnBrk="1" hangingPunct="1"/>
            <a:r>
              <a:rPr lang="en-US" sz="2000" b="0" dirty="0" smtClean="0"/>
              <a:t>r = 0.9x FLC/NLC = 0.9 x 1.4/2.7 = </a:t>
            </a:r>
            <a:r>
              <a:rPr lang="en-US" sz="2000" dirty="0" smtClean="0"/>
              <a:t>0.47</a:t>
            </a:r>
          </a:p>
          <a:p>
            <a:pPr eaLnBrk="1" hangingPunct="1"/>
            <a:r>
              <a:rPr lang="en-US" sz="2000" b="0" dirty="0" err="1" smtClean="0"/>
              <a:t>Tcrit</a:t>
            </a:r>
            <a:r>
              <a:rPr lang="en-US" sz="2000" b="0" dirty="0" smtClean="0"/>
              <a:t> = 905-690r</a:t>
            </a:r>
          </a:p>
          <a:p>
            <a:pPr eaLnBrk="1" hangingPunct="1"/>
            <a:r>
              <a:rPr lang="en-US" sz="2000" b="0" dirty="0" smtClean="0"/>
              <a:t>Critical temperature = </a:t>
            </a:r>
            <a:r>
              <a:rPr lang="en-US" sz="2000" dirty="0" smtClean="0"/>
              <a:t>583</a:t>
            </a:r>
            <a:r>
              <a:rPr lang="en-US" sz="2000" dirty="0" smtClean="0">
                <a:cs typeface="Arial" charset="0"/>
              </a:rPr>
              <a:t>ºC</a:t>
            </a:r>
          </a:p>
        </p:txBody>
      </p:sp>
      <p:pic>
        <p:nvPicPr>
          <p:cNvPr id="40964" name="Picture 4" descr="temptime"/>
          <p:cNvPicPr>
            <a:picLocks noChangeAspect="1" noChangeArrowheads="1"/>
          </p:cNvPicPr>
          <p:nvPr/>
        </p:nvPicPr>
        <p:blipFill>
          <a:blip r:embed="rId2" cstate="print"/>
          <a:srcRect/>
          <a:stretch>
            <a:fillRect/>
          </a:stretch>
        </p:blipFill>
        <p:spPr bwMode="auto">
          <a:xfrm>
            <a:off x="5715000" y="2789238"/>
            <a:ext cx="3505200" cy="3276600"/>
          </a:xfrm>
          <a:prstGeom prst="rect">
            <a:avLst/>
          </a:prstGeom>
          <a:noFill/>
          <a:ln w="9525">
            <a:noFill/>
            <a:miter lim="800000"/>
            <a:headEnd/>
            <a:tailEnd/>
          </a:ln>
        </p:spPr>
      </p:pic>
      <p:sp>
        <p:nvSpPr>
          <p:cNvPr id="40965" name="Line 5"/>
          <p:cNvSpPr>
            <a:spLocks noChangeShapeType="1"/>
          </p:cNvSpPr>
          <p:nvPr/>
        </p:nvSpPr>
        <p:spPr bwMode="auto">
          <a:xfrm>
            <a:off x="6635750" y="3101976"/>
            <a:ext cx="1795463" cy="2590800"/>
          </a:xfrm>
          <a:prstGeom prst="line">
            <a:avLst/>
          </a:prstGeom>
          <a:noFill/>
          <a:ln w="44450">
            <a:solidFill>
              <a:srgbClr val="FF0000"/>
            </a:solidFill>
            <a:round/>
            <a:headEnd/>
            <a:tailEnd/>
          </a:ln>
        </p:spPr>
        <p:txBody>
          <a:bodyPr/>
          <a:lstStyle/>
          <a:p>
            <a:endParaRPr lang="en-AU"/>
          </a:p>
        </p:txBody>
      </p:sp>
      <p:sp>
        <p:nvSpPr>
          <p:cNvPr id="40966" name="Freeform 6"/>
          <p:cNvSpPr>
            <a:spLocks/>
          </p:cNvSpPr>
          <p:nvPr/>
        </p:nvSpPr>
        <p:spPr bwMode="auto">
          <a:xfrm>
            <a:off x="6164261" y="3132138"/>
            <a:ext cx="2640013" cy="2689225"/>
          </a:xfrm>
          <a:custGeom>
            <a:avLst/>
            <a:gdLst>
              <a:gd name="T0" fmla="*/ 0 w 2892"/>
              <a:gd name="T1" fmla="*/ 0 h 2890"/>
              <a:gd name="T2" fmla="*/ 480 w 2892"/>
              <a:gd name="T3" fmla="*/ 96 h 2890"/>
              <a:gd name="T4" fmla="*/ 1026 w 2892"/>
              <a:gd name="T5" fmla="*/ 484 h 2890"/>
              <a:gd name="T6" fmla="*/ 1737 w 2892"/>
              <a:gd name="T7" fmla="*/ 1486 h 2890"/>
              <a:gd name="T8" fmla="*/ 2160 w 2892"/>
              <a:gd name="T9" fmla="*/ 2160 h 2890"/>
              <a:gd name="T10" fmla="*/ 2784 w 2892"/>
              <a:gd name="T11" fmla="*/ 2784 h 2890"/>
              <a:gd name="T12" fmla="*/ 2806 w 2892"/>
              <a:gd name="T13" fmla="*/ 2795 h 2890"/>
              <a:gd name="T14" fmla="*/ 0 60000 65536"/>
              <a:gd name="T15" fmla="*/ 0 60000 65536"/>
              <a:gd name="T16" fmla="*/ 0 60000 65536"/>
              <a:gd name="T17" fmla="*/ 0 60000 65536"/>
              <a:gd name="T18" fmla="*/ 0 60000 65536"/>
              <a:gd name="T19" fmla="*/ 0 60000 65536"/>
              <a:gd name="T20" fmla="*/ 0 60000 65536"/>
              <a:gd name="T21" fmla="*/ 0 w 2892"/>
              <a:gd name="T22" fmla="*/ 0 h 2890"/>
              <a:gd name="T23" fmla="*/ 2892 w 2892"/>
              <a:gd name="T24" fmla="*/ 2890 h 28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2" h="2890">
                <a:moveTo>
                  <a:pt x="0" y="0"/>
                </a:moveTo>
                <a:cubicBezTo>
                  <a:pt x="152" y="8"/>
                  <a:pt x="309" y="15"/>
                  <a:pt x="480" y="96"/>
                </a:cubicBezTo>
                <a:cubicBezTo>
                  <a:pt x="651" y="177"/>
                  <a:pt x="817" y="252"/>
                  <a:pt x="1026" y="484"/>
                </a:cubicBezTo>
                <a:cubicBezTo>
                  <a:pt x="1235" y="716"/>
                  <a:pt x="1548" y="1207"/>
                  <a:pt x="1737" y="1486"/>
                </a:cubicBezTo>
                <a:cubicBezTo>
                  <a:pt x="1926" y="1765"/>
                  <a:pt x="1986" y="1944"/>
                  <a:pt x="2160" y="2160"/>
                </a:cubicBezTo>
                <a:cubicBezTo>
                  <a:pt x="2334" y="2376"/>
                  <a:pt x="2676" y="2678"/>
                  <a:pt x="2784" y="2784"/>
                </a:cubicBezTo>
                <a:cubicBezTo>
                  <a:pt x="2892" y="2890"/>
                  <a:pt x="2802" y="2793"/>
                  <a:pt x="2806" y="2795"/>
                </a:cubicBezTo>
              </a:path>
            </a:pathLst>
          </a:custGeom>
          <a:noFill/>
          <a:ln w="44450">
            <a:solidFill>
              <a:srgbClr val="0000FF"/>
            </a:solidFill>
            <a:round/>
            <a:headEnd/>
            <a:tailEnd/>
          </a:ln>
        </p:spPr>
        <p:txBody>
          <a:bodyPr/>
          <a:lstStyle/>
          <a:p>
            <a:endParaRPr lang="en-AU"/>
          </a:p>
        </p:txBody>
      </p:sp>
      <p:sp>
        <p:nvSpPr>
          <p:cNvPr id="40967" name="Line 7"/>
          <p:cNvSpPr>
            <a:spLocks noChangeShapeType="1"/>
          </p:cNvSpPr>
          <p:nvPr/>
        </p:nvSpPr>
        <p:spPr bwMode="auto">
          <a:xfrm>
            <a:off x="6153150" y="3101976"/>
            <a:ext cx="482600" cy="0"/>
          </a:xfrm>
          <a:prstGeom prst="line">
            <a:avLst/>
          </a:prstGeom>
          <a:noFill/>
          <a:ln w="44450">
            <a:solidFill>
              <a:srgbClr val="FF0000"/>
            </a:solidFill>
            <a:round/>
            <a:headEnd/>
            <a:tailEnd/>
          </a:ln>
        </p:spPr>
        <p:txBody>
          <a:bodyPr/>
          <a:lstStyle/>
          <a:p>
            <a:endParaRPr lang="en-AU"/>
          </a:p>
        </p:txBody>
      </p:sp>
      <p:sp>
        <p:nvSpPr>
          <p:cNvPr id="40968" name="Line 8"/>
          <p:cNvSpPr>
            <a:spLocks noChangeShapeType="1"/>
          </p:cNvSpPr>
          <p:nvPr/>
        </p:nvSpPr>
        <p:spPr bwMode="auto">
          <a:xfrm>
            <a:off x="6153150" y="4384708"/>
            <a:ext cx="1387451" cy="12668"/>
          </a:xfrm>
          <a:prstGeom prst="line">
            <a:avLst/>
          </a:prstGeom>
          <a:noFill/>
          <a:ln w="9525">
            <a:solidFill>
              <a:srgbClr val="000000"/>
            </a:solidFill>
            <a:round/>
            <a:headEnd/>
            <a:tailEnd type="triangle" w="med" len="med"/>
          </a:ln>
        </p:spPr>
        <p:txBody>
          <a:bodyPr/>
          <a:lstStyle/>
          <a:p>
            <a:endParaRPr lang="en-AU"/>
          </a:p>
        </p:txBody>
      </p:sp>
      <p:sp>
        <p:nvSpPr>
          <p:cNvPr id="40969" name="Line 9"/>
          <p:cNvSpPr>
            <a:spLocks noChangeShapeType="1"/>
          </p:cNvSpPr>
          <p:nvPr/>
        </p:nvSpPr>
        <p:spPr bwMode="auto">
          <a:xfrm>
            <a:off x="7540602" y="4397376"/>
            <a:ext cx="0" cy="1325786"/>
          </a:xfrm>
          <a:prstGeom prst="line">
            <a:avLst/>
          </a:prstGeom>
          <a:noFill/>
          <a:ln w="9525">
            <a:solidFill>
              <a:srgbClr val="000000"/>
            </a:solidFill>
            <a:round/>
            <a:headEnd/>
            <a:tailEnd type="triangle" w="med" len="med"/>
          </a:ln>
        </p:spPr>
        <p:txBody>
          <a:bodyPr/>
          <a:lstStyle/>
          <a:p>
            <a:endParaRPr lang="en-AU"/>
          </a:p>
        </p:txBody>
      </p:sp>
      <p:sp>
        <p:nvSpPr>
          <p:cNvPr id="40970" name="Line 10"/>
          <p:cNvSpPr>
            <a:spLocks noChangeShapeType="1"/>
          </p:cNvSpPr>
          <p:nvPr/>
        </p:nvSpPr>
        <p:spPr bwMode="auto">
          <a:xfrm>
            <a:off x="5310981" y="3900591"/>
            <a:ext cx="842169" cy="484117"/>
          </a:xfrm>
          <a:prstGeom prst="line">
            <a:avLst/>
          </a:prstGeom>
          <a:noFill/>
          <a:ln w="31750">
            <a:solidFill>
              <a:srgbClr val="339966"/>
            </a:solidFill>
            <a:round/>
            <a:headEnd/>
            <a:tailEnd type="triangle" w="med" len="med"/>
          </a:ln>
        </p:spPr>
        <p:txBody>
          <a:bodyPr/>
          <a:lstStyle/>
          <a:p>
            <a:endParaRPr lang="en-AU"/>
          </a:p>
        </p:txBody>
      </p:sp>
      <p:sp>
        <p:nvSpPr>
          <p:cNvPr id="40971" name="Line 11"/>
          <p:cNvSpPr>
            <a:spLocks noChangeShapeType="1"/>
          </p:cNvSpPr>
          <p:nvPr/>
        </p:nvSpPr>
        <p:spPr bwMode="auto">
          <a:xfrm>
            <a:off x="4860924" y="4862513"/>
            <a:ext cx="2606675" cy="830263"/>
          </a:xfrm>
          <a:prstGeom prst="line">
            <a:avLst/>
          </a:prstGeom>
          <a:noFill/>
          <a:ln w="31750">
            <a:solidFill>
              <a:srgbClr val="339966"/>
            </a:solidFill>
            <a:round/>
            <a:headEnd/>
            <a:tailEnd type="triangle" w="med" len="med"/>
          </a:ln>
        </p:spPr>
        <p:txBody>
          <a:bodyPr/>
          <a:lstStyle/>
          <a:p>
            <a:endParaRPr lang="en-AU"/>
          </a:p>
        </p:txBody>
      </p:sp>
    </p:spTree>
    <p:extLst>
      <p:ext uri="{BB962C8B-B14F-4D97-AF65-F5344CB8AC3E}">
        <p14:creationId xmlns:p14="http://schemas.microsoft.com/office/powerpoint/2010/main" val="37991932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4175" y="374650"/>
            <a:ext cx="8375650" cy="396875"/>
          </a:xfrm>
        </p:spPr>
        <p:txBody>
          <a:bodyPr/>
          <a:lstStyle/>
          <a:p>
            <a:pPr eaLnBrk="1" hangingPunct="1"/>
            <a:r>
              <a:rPr lang="en-AU" smtClean="0"/>
              <a:t>Critical Temperature</a:t>
            </a:r>
          </a:p>
        </p:txBody>
      </p:sp>
      <p:sp>
        <p:nvSpPr>
          <p:cNvPr id="41987" name="Rectangle 3"/>
          <p:cNvSpPr>
            <a:spLocks noGrp="1" noChangeArrowheads="1"/>
          </p:cNvSpPr>
          <p:nvPr>
            <p:ph type="body" idx="1"/>
          </p:nvPr>
        </p:nvSpPr>
        <p:spPr>
          <a:xfrm>
            <a:off x="661988" y="1300163"/>
            <a:ext cx="7807325" cy="3103562"/>
          </a:xfrm>
        </p:spPr>
        <p:txBody>
          <a:bodyPr/>
          <a:lstStyle/>
          <a:p>
            <a:pPr eaLnBrk="1" hangingPunct="1"/>
            <a:r>
              <a:rPr lang="en-AU" dirty="0" smtClean="0"/>
              <a:t>550 C often used as a criterion for fire protection materials</a:t>
            </a:r>
          </a:p>
          <a:p>
            <a:pPr eaLnBrk="1" hangingPunct="1"/>
            <a:r>
              <a:rPr lang="en-AU" dirty="0" smtClean="0"/>
              <a:t>But Critical temperature could be less – </a:t>
            </a:r>
            <a:r>
              <a:rPr lang="en-AU" dirty="0" err="1" smtClean="0"/>
              <a:t>eg</a:t>
            </a:r>
            <a:r>
              <a:rPr lang="en-AU" dirty="0" smtClean="0"/>
              <a:t> if mostly dead load</a:t>
            </a:r>
          </a:p>
          <a:p>
            <a:pPr eaLnBrk="1" hangingPunct="1"/>
            <a:r>
              <a:rPr lang="en-AU" dirty="0" smtClean="0"/>
              <a:t>Or could be more, </a:t>
            </a:r>
            <a:r>
              <a:rPr lang="en-AU" dirty="0" err="1" smtClean="0"/>
              <a:t>eg</a:t>
            </a:r>
            <a:r>
              <a:rPr lang="en-AU" dirty="0" smtClean="0"/>
              <a:t> if structure has spare strength under normal loads</a:t>
            </a:r>
          </a:p>
          <a:p>
            <a:pPr eaLnBrk="1" hangingPunct="1"/>
            <a:r>
              <a:rPr lang="en-AU" dirty="0" smtClean="0"/>
              <a:t>So need to check it </a:t>
            </a:r>
          </a:p>
        </p:txBody>
      </p:sp>
    </p:spTree>
    <p:extLst>
      <p:ext uri="{BB962C8B-B14F-4D97-AF65-F5344CB8AC3E}">
        <p14:creationId xmlns:p14="http://schemas.microsoft.com/office/powerpoint/2010/main" val="5049822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4175" y="374650"/>
            <a:ext cx="8375650" cy="396875"/>
          </a:xfrm>
        </p:spPr>
        <p:txBody>
          <a:bodyPr/>
          <a:lstStyle/>
          <a:p>
            <a:pPr eaLnBrk="1" hangingPunct="1"/>
            <a:r>
              <a:rPr lang="en-US" smtClean="0"/>
              <a:t>How quickly does steel heat up?</a:t>
            </a:r>
          </a:p>
        </p:txBody>
      </p:sp>
      <p:sp>
        <p:nvSpPr>
          <p:cNvPr id="43011" name="Rectangle 3"/>
          <p:cNvSpPr>
            <a:spLocks noGrp="1" noChangeArrowheads="1"/>
          </p:cNvSpPr>
          <p:nvPr>
            <p:ph type="body" idx="1"/>
          </p:nvPr>
        </p:nvSpPr>
        <p:spPr>
          <a:xfrm>
            <a:off x="661988" y="1300163"/>
            <a:ext cx="7807325" cy="3103562"/>
          </a:xfrm>
        </p:spPr>
        <p:txBody>
          <a:bodyPr/>
          <a:lstStyle/>
          <a:p>
            <a:pPr eaLnBrk="1" hangingPunct="1">
              <a:buFontTx/>
              <a:buNone/>
            </a:pPr>
            <a:r>
              <a:rPr lang="en-US" smtClean="0"/>
              <a:t>Depends on:</a:t>
            </a:r>
          </a:p>
          <a:p>
            <a:pPr eaLnBrk="1" hangingPunct="1">
              <a:buFontTx/>
              <a:buNone/>
            </a:pPr>
            <a:endParaRPr lang="en-US" smtClean="0"/>
          </a:p>
          <a:p>
            <a:pPr eaLnBrk="1" hangingPunct="1"/>
            <a:r>
              <a:rPr lang="en-US" smtClean="0"/>
              <a:t>Gas temperature</a:t>
            </a:r>
          </a:p>
          <a:p>
            <a:pPr eaLnBrk="1" hangingPunct="1"/>
            <a:r>
              <a:rPr lang="en-US" smtClean="0"/>
              <a:t>Exposed area</a:t>
            </a:r>
          </a:p>
          <a:p>
            <a:pPr eaLnBrk="1" hangingPunct="1"/>
            <a:r>
              <a:rPr lang="en-US" smtClean="0"/>
              <a:t>Thermal Inertia</a:t>
            </a:r>
          </a:p>
          <a:p>
            <a:pPr eaLnBrk="1" hangingPunct="1"/>
            <a:r>
              <a:rPr lang="en-US" smtClean="0"/>
              <a:t>Insulation</a:t>
            </a:r>
          </a:p>
        </p:txBody>
      </p:sp>
    </p:spTree>
    <p:extLst>
      <p:ext uri="{BB962C8B-B14F-4D97-AF65-F5344CB8AC3E}">
        <p14:creationId xmlns:p14="http://schemas.microsoft.com/office/powerpoint/2010/main" val="42719742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04838" y="1336675"/>
            <a:ext cx="7067550" cy="5246688"/>
          </a:xfrm>
        </p:spPr>
        <p:txBody>
          <a:bodyPr/>
          <a:lstStyle/>
          <a:p>
            <a:pPr eaLnBrk="1" hangingPunct="1">
              <a:lnSpc>
                <a:spcPct val="90000"/>
              </a:lnSpc>
            </a:pPr>
            <a:r>
              <a:rPr lang="en-US" sz="2000" dirty="0" smtClean="0"/>
              <a:t>Exposed surface area to mass ratio  m</a:t>
            </a:r>
            <a:r>
              <a:rPr lang="en-US" sz="2000" baseline="30000" dirty="0" smtClean="0"/>
              <a:t>2</a:t>
            </a:r>
            <a:r>
              <a:rPr lang="en-US" sz="2000" dirty="0" smtClean="0"/>
              <a:t>/</a:t>
            </a:r>
            <a:r>
              <a:rPr lang="en-US" sz="2000" dirty="0" err="1" smtClean="0"/>
              <a:t>tonne</a:t>
            </a:r>
            <a:endParaRPr lang="en-US" sz="2000" dirty="0" smtClean="0"/>
          </a:p>
          <a:p>
            <a:pPr eaLnBrk="1" hangingPunct="1">
              <a:lnSpc>
                <a:spcPct val="90000"/>
              </a:lnSpc>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sz="2000" dirty="0" smtClean="0"/>
          </a:p>
          <a:p>
            <a:pPr eaLnBrk="1" hangingPunct="1">
              <a:lnSpc>
                <a:spcPct val="90000"/>
              </a:lnSpc>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sz="2000" dirty="0" smtClean="0"/>
          </a:p>
          <a:p>
            <a:pPr eaLnBrk="1" hangingPunct="1">
              <a:lnSpc>
                <a:spcPct val="90000"/>
              </a:lnSpc>
              <a:buFontTx/>
              <a:buNone/>
            </a:pPr>
            <a:endParaRPr lang="en-US" sz="2000" dirty="0" smtClean="0"/>
          </a:p>
          <a:p>
            <a:pPr eaLnBrk="1" hangingPunct="1">
              <a:lnSpc>
                <a:spcPct val="90000"/>
              </a:lnSpc>
            </a:pPr>
            <a:r>
              <a:rPr lang="en-US" sz="2000" dirty="0" smtClean="0"/>
              <a:t>Some codes use Heated Perimeter/Area </a:t>
            </a:r>
            <a:r>
              <a:rPr lang="en-US" sz="2000" dirty="0" err="1" smtClean="0"/>
              <a:t>H</a:t>
            </a:r>
            <a:r>
              <a:rPr lang="en-US" sz="2000" baseline="-25000" dirty="0" err="1" smtClean="0"/>
              <a:t>p</a:t>
            </a:r>
            <a:r>
              <a:rPr lang="en-US" sz="2000" dirty="0" smtClean="0"/>
              <a:t>/A  </a:t>
            </a:r>
          </a:p>
          <a:p>
            <a:pPr lvl="1" eaLnBrk="1" hangingPunct="1">
              <a:lnSpc>
                <a:spcPct val="90000"/>
              </a:lnSpc>
            </a:pPr>
            <a:r>
              <a:rPr lang="en-US" sz="1800" dirty="0" smtClean="0"/>
              <a:t>(deals with the same thing)</a:t>
            </a:r>
          </a:p>
          <a:p>
            <a:pPr eaLnBrk="1" hangingPunct="1">
              <a:lnSpc>
                <a:spcPct val="90000"/>
              </a:lnSpc>
            </a:pPr>
            <a:endParaRPr lang="en-US" sz="2000" dirty="0" smtClean="0"/>
          </a:p>
          <a:p>
            <a:pPr eaLnBrk="1" hangingPunct="1">
              <a:lnSpc>
                <a:spcPct val="90000"/>
              </a:lnSpc>
              <a:buFontTx/>
              <a:buNone/>
            </a:pPr>
            <a:endParaRPr lang="en-US" sz="2000" dirty="0" smtClean="0"/>
          </a:p>
        </p:txBody>
      </p:sp>
      <p:sp>
        <p:nvSpPr>
          <p:cNvPr id="44035" name="Rectangle 3"/>
          <p:cNvSpPr>
            <a:spLocks noGrp="1" noChangeArrowheads="1"/>
          </p:cNvSpPr>
          <p:nvPr>
            <p:ph type="title"/>
          </p:nvPr>
        </p:nvSpPr>
        <p:spPr>
          <a:xfrm>
            <a:off x="381000" y="449263"/>
            <a:ext cx="8763000" cy="396875"/>
          </a:xfrm>
        </p:spPr>
        <p:txBody>
          <a:bodyPr/>
          <a:lstStyle/>
          <a:p>
            <a:pPr eaLnBrk="1" hangingPunct="1"/>
            <a:r>
              <a:rPr lang="en-US" smtClean="0"/>
              <a:t>K</a:t>
            </a:r>
            <a:r>
              <a:rPr lang="en-US" baseline="-25000" smtClean="0"/>
              <a:t>sm</a:t>
            </a:r>
            <a:r>
              <a:rPr lang="en-US" smtClean="0"/>
              <a:t> Concept</a:t>
            </a:r>
          </a:p>
        </p:txBody>
      </p:sp>
      <p:sp>
        <p:nvSpPr>
          <p:cNvPr id="44036" name="Line 4"/>
          <p:cNvSpPr>
            <a:spLocks noChangeShapeType="1"/>
          </p:cNvSpPr>
          <p:nvPr/>
        </p:nvSpPr>
        <p:spPr bwMode="auto">
          <a:xfrm>
            <a:off x="2049463" y="2309813"/>
            <a:ext cx="609600" cy="0"/>
          </a:xfrm>
          <a:prstGeom prst="line">
            <a:avLst/>
          </a:prstGeom>
          <a:noFill/>
          <a:ln w="50800">
            <a:solidFill>
              <a:srgbClr val="C00000"/>
            </a:solidFill>
            <a:round/>
            <a:headEnd/>
            <a:tailEnd/>
          </a:ln>
        </p:spPr>
        <p:txBody>
          <a:bodyPr/>
          <a:lstStyle/>
          <a:p>
            <a:endParaRPr lang="en-AU"/>
          </a:p>
        </p:txBody>
      </p:sp>
      <p:sp>
        <p:nvSpPr>
          <p:cNvPr id="44037" name="Line 5"/>
          <p:cNvSpPr>
            <a:spLocks noChangeShapeType="1"/>
          </p:cNvSpPr>
          <p:nvPr/>
        </p:nvSpPr>
        <p:spPr bwMode="auto">
          <a:xfrm>
            <a:off x="2049463" y="3529013"/>
            <a:ext cx="609600" cy="0"/>
          </a:xfrm>
          <a:prstGeom prst="line">
            <a:avLst/>
          </a:prstGeom>
          <a:noFill/>
          <a:ln w="50800">
            <a:solidFill>
              <a:srgbClr val="C00000"/>
            </a:solidFill>
            <a:round/>
            <a:headEnd/>
            <a:tailEnd/>
          </a:ln>
        </p:spPr>
        <p:txBody>
          <a:bodyPr/>
          <a:lstStyle/>
          <a:p>
            <a:endParaRPr lang="en-AU"/>
          </a:p>
        </p:txBody>
      </p:sp>
      <p:sp>
        <p:nvSpPr>
          <p:cNvPr id="44038" name="Line 6"/>
          <p:cNvSpPr>
            <a:spLocks noChangeShapeType="1"/>
          </p:cNvSpPr>
          <p:nvPr/>
        </p:nvSpPr>
        <p:spPr bwMode="auto">
          <a:xfrm>
            <a:off x="2354263" y="2309813"/>
            <a:ext cx="0" cy="1219200"/>
          </a:xfrm>
          <a:prstGeom prst="line">
            <a:avLst/>
          </a:prstGeom>
          <a:noFill/>
          <a:ln w="50800">
            <a:solidFill>
              <a:srgbClr val="C00000"/>
            </a:solidFill>
            <a:round/>
            <a:headEnd/>
            <a:tailEnd/>
          </a:ln>
        </p:spPr>
        <p:txBody>
          <a:bodyPr/>
          <a:lstStyle/>
          <a:p>
            <a:endParaRPr lang="en-AU"/>
          </a:p>
        </p:txBody>
      </p:sp>
      <p:sp>
        <p:nvSpPr>
          <p:cNvPr id="44039" name="Text Box 7"/>
          <p:cNvSpPr txBox="1">
            <a:spLocks noChangeArrowheads="1"/>
          </p:cNvSpPr>
          <p:nvPr/>
        </p:nvSpPr>
        <p:spPr bwMode="auto">
          <a:xfrm>
            <a:off x="1762125" y="3703638"/>
            <a:ext cx="4724400" cy="1004887"/>
          </a:xfrm>
          <a:prstGeom prst="rect">
            <a:avLst/>
          </a:prstGeom>
          <a:noFill/>
          <a:ln w="9525">
            <a:noFill/>
            <a:miter lim="800000"/>
            <a:headEnd/>
            <a:tailEnd/>
          </a:ln>
        </p:spPr>
        <p:txBody>
          <a:bodyPr>
            <a:spAutoFit/>
          </a:bodyPr>
          <a:lstStyle/>
          <a:p>
            <a:pPr>
              <a:spcBef>
                <a:spcPct val="50000"/>
              </a:spcBef>
            </a:pPr>
            <a:r>
              <a:rPr lang="en-US"/>
              <a:t>High K</a:t>
            </a:r>
            <a:r>
              <a:rPr lang="en-US" baseline="-25000"/>
              <a:t>sm                           </a:t>
            </a:r>
            <a:r>
              <a:rPr lang="en-US"/>
              <a:t>Low K</a:t>
            </a:r>
            <a:r>
              <a:rPr lang="en-US" baseline="-25000"/>
              <a:t>sm</a:t>
            </a:r>
          </a:p>
          <a:p>
            <a:pPr>
              <a:spcBef>
                <a:spcPct val="50000"/>
              </a:spcBef>
            </a:pPr>
            <a:r>
              <a:rPr lang="en-US"/>
              <a:t>heats quickly		heats slowly</a:t>
            </a:r>
          </a:p>
        </p:txBody>
      </p:sp>
      <p:sp>
        <p:nvSpPr>
          <p:cNvPr id="44040" name="Line 8"/>
          <p:cNvSpPr>
            <a:spLocks noChangeShapeType="1"/>
          </p:cNvSpPr>
          <p:nvPr/>
        </p:nvSpPr>
        <p:spPr bwMode="auto">
          <a:xfrm>
            <a:off x="4868863" y="2462213"/>
            <a:ext cx="609600" cy="0"/>
          </a:xfrm>
          <a:prstGeom prst="line">
            <a:avLst/>
          </a:prstGeom>
          <a:noFill/>
          <a:ln w="101600">
            <a:solidFill>
              <a:srgbClr val="C00000"/>
            </a:solidFill>
            <a:round/>
            <a:headEnd/>
            <a:tailEnd/>
          </a:ln>
        </p:spPr>
        <p:txBody>
          <a:bodyPr/>
          <a:lstStyle/>
          <a:p>
            <a:endParaRPr lang="en-AU"/>
          </a:p>
        </p:txBody>
      </p:sp>
      <p:sp>
        <p:nvSpPr>
          <p:cNvPr id="44041" name="Line 9"/>
          <p:cNvSpPr>
            <a:spLocks noChangeShapeType="1"/>
          </p:cNvSpPr>
          <p:nvPr/>
        </p:nvSpPr>
        <p:spPr bwMode="auto">
          <a:xfrm>
            <a:off x="4868863" y="3148013"/>
            <a:ext cx="609600" cy="0"/>
          </a:xfrm>
          <a:prstGeom prst="line">
            <a:avLst/>
          </a:prstGeom>
          <a:noFill/>
          <a:ln w="101600">
            <a:solidFill>
              <a:srgbClr val="C00000"/>
            </a:solidFill>
            <a:round/>
            <a:headEnd/>
            <a:tailEnd/>
          </a:ln>
        </p:spPr>
        <p:txBody>
          <a:bodyPr/>
          <a:lstStyle/>
          <a:p>
            <a:endParaRPr lang="en-AU"/>
          </a:p>
        </p:txBody>
      </p:sp>
      <p:sp>
        <p:nvSpPr>
          <p:cNvPr id="44042" name="Line 10"/>
          <p:cNvSpPr>
            <a:spLocks noChangeShapeType="1"/>
          </p:cNvSpPr>
          <p:nvPr/>
        </p:nvSpPr>
        <p:spPr bwMode="auto">
          <a:xfrm>
            <a:off x="5173663" y="2462213"/>
            <a:ext cx="0" cy="685800"/>
          </a:xfrm>
          <a:prstGeom prst="line">
            <a:avLst/>
          </a:prstGeom>
          <a:noFill/>
          <a:ln w="101600">
            <a:solidFill>
              <a:srgbClr val="C00000"/>
            </a:solidFill>
            <a:round/>
            <a:headEnd/>
            <a:tailEnd/>
          </a:ln>
        </p:spPr>
        <p:txBody>
          <a:bodyPr/>
          <a:lstStyle/>
          <a:p>
            <a:endParaRPr lang="en-AU"/>
          </a:p>
        </p:txBody>
      </p:sp>
    </p:spTree>
    <p:extLst>
      <p:ext uri="{BB962C8B-B14F-4D97-AF65-F5344CB8AC3E}">
        <p14:creationId xmlns:p14="http://schemas.microsoft.com/office/powerpoint/2010/main" val="26361114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04800" y="304800"/>
            <a:ext cx="8377646" cy="1015663"/>
          </a:xfrm>
          <a:prstGeom prst="rect">
            <a:avLst/>
          </a:prstGeom>
          <a:noFill/>
          <a:ln w="9525">
            <a:noFill/>
            <a:miter lim="800000"/>
            <a:headEnd/>
            <a:tailEnd/>
          </a:ln>
        </p:spPr>
        <p:txBody>
          <a:bodyPr wrap="square">
            <a:spAutoFit/>
          </a:bodyPr>
          <a:lstStyle/>
          <a:p>
            <a:r>
              <a:rPr lang="en-US" sz="3000" dirty="0" smtClean="0">
                <a:solidFill>
                  <a:srgbClr val="FF3300"/>
                </a:solidFill>
                <a:latin typeface="Arial Black" pitchFamily="34" charset="0"/>
              </a:rPr>
              <a:t>Composite construction – interaction of elements</a:t>
            </a:r>
            <a:endParaRPr lang="en-US" dirty="0">
              <a:solidFill>
                <a:srgbClr val="FF3300"/>
              </a:solidFill>
              <a:latin typeface="Comic Sans MS" pitchFamily="66" charset="0"/>
            </a:endParaRPr>
          </a:p>
        </p:txBody>
      </p:sp>
      <p:sp>
        <p:nvSpPr>
          <p:cNvPr id="96259" name="Text Box 3"/>
          <p:cNvSpPr txBox="1">
            <a:spLocks noChangeArrowheads="1"/>
          </p:cNvSpPr>
          <p:nvPr/>
        </p:nvSpPr>
        <p:spPr bwMode="auto">
          <a:xfrm>
            <a:off x="226423" y="1781175"/>
            <a:ext cx="4267200" cy="4561249"/>
          </a:xfrm>
          <a:prstGeom prst="rect">
            <a:avLst/>
          </a:prstGeom>
          <a:noFill/>
          <a:ln w="9525">
            <a:noFill/>
            <a:miter lim="800000"/>
            <a:headEnd/>
            <a:tailEnd/>
          </a:ln>
        </p:spPr>
        <p:txBody>
          <a:bodyPr>
            <a:spAutoFit/>
          </a:bodyPr>
          <a:lstStyle/>
          <a:p>
            <a:pPr>
              <a:spcBef>
                <a:spcPct val="50000"/>
              </a:spcBef>
              <a:buClr>
                <a:srgbClr val="EBD067"/>
              </a:buClr>
              <a:buFont typeface="Wingdings" pitchFamily="2" charset="2"/>
              <a:buNone/>
            </a:pPr>
            <a:r>
              <a:rPr lang="en-GB" dirty="0">
                <a:cs typeface="Times New Roman" pitchFamily="18" charset="0"/>
              </a:rPr>
              <a:t>For composite construction:</a:t>
            </a:r>
          </a:p>
          <a:p>
            <a:pPr marL="342900" indent="-342900">
              <a:spcBef>
                <a:spcPct val="50000"/>
              </a:spcBef>
              <a:buClr>
                <a:srgbClr val="EBD067"/>
              </a:buClr>
              <a:buFont typeface="Arial" panose="020B0604020202020204" pitchFamily="34" charset="0"/>
              <a:buChar char="•"/>
            </a:pPr>
            <a:r>
              <a:rPr lang="en-GB" dirty="0" smtClean="0">
                <a:cs typeface="Times New Roman" pitchFamily="18" charset="0"/>
              </a:rPr>
              <a:t>Some secondary </a:t>
            </a:r>
            <a:r>
              <a:rPr lang="en-GB" dirty="0">
                <a:cs typeface="Times New Roman" pitchFamily="18" charset="0"/>
              </a:rPr>
              <a:t>b</a:t>
            </a:r>
            <a:r>
              <a:rPr lang="en-GB" dirty="0" smtClean="0">
                <a:cs typeface="Times New Roman" pitchFamily="18" charset="0"/>
              </a:rPr>
              <a:t>eams </a:t>
            </a:r>
            <a:r>
              <a:rPr lang="en-GB" dirty="0">
                <a:cs typeface="Times New Roman" pitchFamily="18" charset="0"/>
              </a:rPr>
              <a:t>left unprotected</a:t>
            </a:r>
          </a:p>
          <a:p>
            <a:pPr marL="342900" indent="-342900">
              <a:spcBef>
                <a:spcPct val="15000"/>
              </a:spcBef>
              <a:buClr>
                <a:srgbClr val="EBD067"/>
              </a:buClr>
              <a:buFont typeface="Arial" panose="020B0604020202020204" pitchFamily="34" charset="0"/>
              <a:buChar char="•"/>
            </a:pPr>
            <a:r>
              <a:rPr lang="en-GB" dirty="0" smtClean="0">
                <a:cs typeface="Times New Roman" pitchFamily="18" charset="0"/>
              </a:rPr>
              <a:t>Columns and their connections should be protected</a:t>
            </a:r>
          </a:p>
          <a:p>
            <a:pPr marL="342900" indent="-342900">
              <a:spcBef>
                <a:spcPct val="15000"/>
              </a:spcBef>
              <a:buClr>
                <a:srgbClr val="EBD067"/>
              </a:buClr>
              <a:buFont typeface="Arial" panose="020B0604020202020204" pitchFamily="34" charset="0"/>
              <a:buChar char="•"/>
            </a:pPr>
            <a:r>
              <a:rPr lang="en-AU" dirty="0" smtClean="0">
                <a:cs typeface="Times New Roman" pitchFamily="18" charset="0"/>
              </a:rPr>
              <a:t>Floor </a:t>
            </a:r>
            <a:r>
              <a:rPr lang="en-AU" dirty="0">
                <a:cs typeface="Times New Roman" pitchFamily="18" charset="0"/>
              </a:rPr>
              <a:t>slab is key to increased strength in fire conditions</a:t>
            </a:r>
          </a:p>
          <a:p>
            <a:pPr marL="342900" indent="-342900">
              <a:spcBef>
                <a:spcPct val="15000"/>
              </a:spcBef>
              <a:buClr>
                <a:srgbClr val="EBD067"/>
              </a:buClr>
              <a:buFont typeface="Arial" panose="020B0604020202020204" pitchFamily="34" charset="0"/>
              <a:buChar char="•"/>
            </a:pPr>
            <a:r>
              <a:rPr lang="en-AU" dirty="0" smtClean="0">
                <a:cs typeface="Times New Roman" pitchFamily="18" charset="0"/>
              </a:rPr>
              <a:t>Detailed </a:t>
            </a:r>
            <a:r>
              <a:rPr lang="en-AU" dirty="0">
                <a:cs typeface="Times New Roman" pitchFamily="18" charset="0"/>
              </a:rPr>
              <a:t>numerical models </a:t>
            </a:r>
          </a:p>
          <a:p>
            <a:pPr marL="342900" indent="-342900">
              <a:spcBef>
                <a:spcPct val="15000"/>
              </a:spcBef>
              <a:buClr>
                <a:srgbClr val="EBD067"/>
              </a:buClr>
              <a:buFont typeface="Arial" panose="020B0604020202020204" pitchFamily="34" charset="0"/>
              <a:buChar char="•"/>
            </a:pPr>
            <a:endParaRPr lang="en-GB" dirty="0">
              <a:cs typeface="Times New Roman" pitchFamily="18" charset="0"/>
            </a:endParaRPr>
          </a:p>
        </p:txBody>
      </p:sp>
      <p:pic>
        <p:nvPicPr>
          <p:cNvPr id="96260" name="Picture 4" descr="full frame"/>
          <p:cNvPicPr>
            <a:picLocks noChangeAspect="1" noChangeArrowheads="1"/>
          </p:cNvPicPr>
          <p:nvPr/>
        </p:nvPicPr>
        <p:blipFill>
          <a:blip r:embed="rId3" cstate="print"/>
          <a:srcRect l="1305" t="2477" r="9421" b="8279"/>
          <a:stretch>
            <a:fillRect/>
          </a:stretch>
        </p:blipFill>
        <p:spPr bwMode="auto">
          <a:xfrm>
            <a:off x="4451350" y="1781175"/>
            <a:ext cx="4419600" cy="3014663"/>
          </a:xfrm>
          <a:prstGeom prst="rect">
            <a:avLst/>
          </a:prstGeom>
          <a:noFill/>
          <a:ln w="9525">
            <a:noFill/>
            <a:miter lim="800000"/>
            <a:headEnd/>
            <a:tailEnd/>
          </a:ln>
        </p:spPr>
      </p:pic>
    </p:spTree>
    <p:extLst>
      <p:ext uri="{BB962C8B-B14F-4D97-AF65-F5344CB8AC3E}">
        <p14:creationId xmlns:p14="http://schemas.microsoft.com/office/powerpoint/2010/main" val="1989868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84175" y="374650"/>
            <a:ext cx="7064375" cy="396875"/>
          </a:xfrm>
        </p:spPr>
        <p:txBody>
          <a:bodyPr/>
          <a:lstStyle/>
          <a:p>
            <a:pPr eaLnBrk="1" hangingPunct="1"/>
            <a:r>
              <a:rPr lang="en-GB" smtClean="0"/>
              <a:t>Importance of the slab</a:t>
            </a:r>
          </a:p>
        </p:txBody>
      </p:sp>
      <p:sp>
        <p:nvSpPr>
          <p:cNvPr id="100355" name="Rectangle 3"/>
          <p:cNvSpPr>
            <a:spLocks noGrp="1" noChangeArrowheads="1"/>
          </p:cNvSpPr>
          <p:nvPr>
            <p:ph type="body" idx="1"/>
          </p:nvPr>
        </p:nvSpPr>
        <p:spPr>
          <a:xfrm>
            <a:off x="1087438" y="1346200"/>
            <a:ext cx="7751762" cy="1676400"/>
          </a:xfrm>
        </p:spPr>
        <p:txBody>
          <a:bodyPr/>
          <a:lstStyle/>
          <a:p>
            <a:pPr eaLnBrk="1" hangingPunct="1"/>
            <a:r>
              <a:rPr lang="en-GB" sz="2200" smtClean="0"/>
              <a:t>Anchoring tensile membrane action around the perimeter edge of the slab	</a:t>
            </a:r>
          </a:p>
          <a:p>
            <a:pPr eaLnBrk="1" hangingPunct="1"/>
            <a:r>
              <a:rPr lang="en-GB" sz="2200" smtClean="0"/>
              <a:t>Composite edge beams</a:t>
            </a:r>
          </a:p>
          <a:p>
            <a:pPr eaLnBrk="1" hangingPunct="1"/>
            <a:r>
              <a:rPr lang="en-GB" sz="2200" smtClean="0"/>
              <a:t>Anchoring reinforcing mesh</a:t>
            </a:r>
          </a:p>
        </p:txBody>
      </p:sp>
      <p:pic>
        <p:nvPicPr>
          <p:cNvPr id="100356" name="Picture 4" descr="slab"/>
          <p:cNvPicPr>
            <a:picLocks noChangeAspect="1" noChangeArrowheads="1"/>
          </p:cNvPicPr>
          <p:nvPr/>
        </p:nvPicPr>
        <p:blipFill>
          <a:blip r:embed="rId2" cstate="print"/>
          <a:srcRect/>
          <a:stretch>
            <a:fillRect/>
          </a:stretch>
        </p:blipFill>
        <p:spPr bwMode="auto">
          <a:xfrm>
            <a:off x="1066800" y="3657600"/>
            <a:ext cx="7086600" cy="2530475"/>
          </a:xfrm>
          <a:prstGeom prst="rect">
            <a:avLst/>
          </a:prstGeom>
          <a:noFill/>
          <a:ln w="9525">
            <a:noFill/>
            <a:miter lim="800000"/>
            <a:headEnd/>
            <a:tailEnd/>
          </a:ln>
        </p:spPr>
      </p:pic>
    </p:spTree>
    <p:extLst>
      <p:ext uri="{BB962C8B-B14F-4D97-AF65-F5344CB8AC3E}">
        <p14:creationId xmlns:p14="http://schemas.microsoft.com/office/powerpoint/2010/main" val="30717179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384175" y="374650"/>
            <a:ext cx="8375650" cy="396875"/>
          </a:xfrm>
        </p:spPr>
        <p:txBody>
          <a:bodyPr/>
          <a:lstStyle/>
          <a:p>
            <a:r>
              <a:rPr lang="en-GB" smtClean="0"/>
              <a:t>Heron Tower</a:t>
            </a:r>
          </a:p>
        </p:txBody>
      </p:sp>
      <p:pic>
        <p:nvPicPr>
          <p:cNvPr id="217091" name="Picture 3"/>
          <p:cNvPicPr>
            <a:picLocks noChangeAspect="1" noChangeArrowheads="1"/>
          </p:cNvPicPr>
          <p:nvPr/>
        </p:nvPicPr>
        <p:blipFill>
          <a:blip r:embed="rId2" cstate="print"/>
          <a:srcRect/>
          <a:stretch>
            <a:fillRect/>
          </a:stretch>
        </p:blipFill>
        <p:spPr bwMode="auto">
          <a:xfrm>
            <a:off x="290513" y="1055688"/>
            <a:ext cx="3276600" cy="4695825"/>
          </a:xfrm>
          <a:prstGeom prst="rect">
            <a:avLst/>
          </a:prstGeom>
          <a:noFill/>
          <a:ln w="9525">
            <a:noFill/>
            <a:miter lim="800000"/>
            <a:headEnd/>
            <a:tailEnd/>
          </a:ln>
        </p:spPr>
      </p:pic>
      <p:pic>
        <p:nvPicPr>
          <p:cNvPr id="217092" name="Picture 4"/>
          <p:cNvPicPr>
            <a:picLocks noChangeAspect="1" noChangeArrowheads="1"/>
          </p:cNvPicPr>
          <p:nvPr/>
        </p:nvPicPr>
        <p:blipFill>
          <a:blip r:embed="rId3" cstate="print"/>
          <a:srcRect/>
          <a:stretch>
            <a:fillRect/>
          </a:stretch>
        </p:blipFill>
        <p:spPr bwMode="auto">
          <a:xfrm>
            <a:off x="5202238" y="2422525"/>
            <a:ext cx="3763962" cy="2932113"/>
          </a:xfrm>
          <a:prstGeom prst="rect">
            <a:avLst/>
          </a:prstGeom>
          <a:noFill/>
          <a:ln w="19050">
            <a:solidFill>
              <a:schemeClr val="tx2"/>
            </a:solidFill>
            <a:miter lim="800000"/>
            <a:headEnd/>
            <a:tailEnd/>
          </a:ln>
        </p:spPr>
      </p:pic>
      <p:sp>
        <p:nvSpPr>
          <p:cNvPr id="217093" name="Text Box 5"/>
          <p:cNvSpPr txBox="1">
            <a:spLocks noChangeArrowheads="1"/>
          </p:cNvSpPr>
          <p:nvPr/>
        </p:nvSpPr>
        <p:spPr bwMode="auto">
          <a:xfrm>
            <a:off x="6194425" y="1847850"/>
            <a:ext cx="2154238" cy="457200"/>
          </a:xfrm>
          <a:prstGeom prst="rect">
            <a:avLst/>
          </a:prstGeom>
          <a:noFill/>
          <a:ln w="9525">
            <a:noFill/>
            <a:miter lim="800000"/>
            <a:headEnd/>
            <a:tailEnd/>
          </a:ln>
          <a:effectLst/>
        </p:spPr>
        <p:txBody>
          <a:bodyPr wrap="none">
            <a:spAutoFit/>
          </a:bodyPr>
          <a:lstStyle/>
          <a:p>
            <a:r>
              <a:rPr lang="en-GB" b="1">
                <a:solidFill>
                  <a:schemeClr val="tx2"/>
                </a:solidFill>
                <a:latin typeface="Times New Roman" pitchFamily="18" charset="0"/>
              </a:rPr>
              <a:t>Typical Village</a:t>
            </a:r>
          </a:p>
        </p:txBody>
      </p:sp>
      <p:sp>
        <p:nvSpPr>
          <p:cNvPr id="217094" name="Line 6"/>
          <p:cNvSpPr>
            <a:spLocks noChangeShapeType="1"/>
          </p:cNvSpPr>
          <p:nvPr/>
        </p:nvSpPr>
        <p:spPr bwMode="auto">
          <a:xfrm>
            <a:off x="5762625" y="1631950"/>
            <a:ext cx="647700" cy="1006475"/>
          </a:xfrm>
          <a:prstGeom prst="line">
            <a:avLst/>
          </a:prstGeom>
          <a:noFill/>
          <a:ln w="25400">
            <a:solidFill>
              <a:schemeClr val="tx1"/>
            </a:solidFill>
            <a:round/>
            <a:headEnd/>
            <a:tailEnd type="triangle" w="med" len="med"/>
          </a:ln>
          <a:effectLst/>
        </p:spPr>
        <p:txBody>
          <a:bodyPr/>
          <a:lstStyle/>
          <a:p>
            <a:endParaRPr lang="en-AU"/>
          </a:p>
        </p:txBody>
      </p:sp>
      <p:sp>
        <p:nvSpPr>
          <p:cNvPr id="217095" name="Text Box 7"/>
          <p:cNvSpPr txBox="1">
            <a:spLocks noChangeArrowheads="1"/>
          </p:cNvSpPr>
          <p:nvPr/>
        </p:nvSpPr>
        <p:spPr bwMode="auto">
          <a:xfrm>
            <a:off x="4610100" y="1198563"/>
            <a:ext cx="2732088" cy="457200"/>
          </a:xfrm>
          <a:prstGeom prst="rect">
            <a:avLst/>
          </a:prstGeom>
          <a:noFill/>
          <a:ln w="9525">
            <a:noFill/>
            <a:miter lim="800000"/>
            <a:headEnd/>
            <a:tailEnd/>
          </a:ln>
          <a:effectLst/>
        </p:spPr>
        <p:txBody>
          <a:bodyPr wrap="none">
            <a:spAutoFit/>
          </a:bodyPr>
          <a:lstStyle/>
          <a:p>
            <a:r>
              <a:rPr lang="en-GB" b="1">
                <a:latin typeface="Times New Roman" pitchFamily="18" charset="0"/>
              </a:rPr>
              <a:t>Compartment floor</a:t>
            </a:r>
          </a:p>
        </p:txBody>
      </p:sp>
      <p:sp>
        <p:nvSpPr>
          <p:cNvPr id="217096" name="Text Box 8"/>
          <p:cNvSpPr txBox="1">
            <a:spLocks noChangeArrowheads="1"/>
          </p:cNvSpPr>
          <p:nvPr/>
        </p:nvSpPr>
        <p:spPr bwMode="auto">
          <a:xfrm>
            <a:off x="3962400" y="2133600"/>
            <a:ext cx="1225550" cy="822325"/>
          </a:xfrm>
          <a:prstGeom prst="rect">
            <a:avLst/>
          </a:prstGeom>
          <a:noFill/>
          <a:ln w="9525">
            <a:noFill/>
            <a:miter lim="800000"/>
            <a:headEnd/>
            <a:tailEnd/>
          </a:ln>
          <a:effectLst/>
        </p:spPr>
        <p:txBody>
          <a:bodyPr wrap="none">
            <a:spAutoFit/>
          </a:bodyPr>
          <a:lstStyle/>
          <a:p>
            <a:r>
              <a:rPr lang="en-GB" b="1">
                <a:latin typeface="Times New Roman" pitchFamily="18" charset="0"/>
              </a:rPr>
              <a:t>Atrium </a:t>
            </a:r>
            <a:br>
              <a:rPr lang="en-GB" b="1">
                <a:latin typeface="Times New Roman" pitchFamily="18" charset="0"/>
              </a:rPr>
            </a:br>
            <a:r>
              <a:rPr lang="en-GB" b="1">
                <a:latin typeface="Times New Roman" pitchFamily="18" charset="0"/>
              </a:rPr>
              <a:t>floors</a:t>
            </a:r>
          </a:p>
        </p:txBody>
      </p:sp>
      <p:sp>
        <p:nvSpPr>
          <p:cNvPr id="217097" name="Line 9"/>
          <p:cNvSpPr>
            <a:spLocks noChangeShapeType="1"/>
          </p:cNvSpPr>
          <p:nvPr/>
        </p:nvSpPr>
        <p:spPr bwMode="auto">
          <a:xfrm>
            <a:off x="4899025" y="2782888"/>
            <a:ext cx="1150938" cy="358775"/>
          </a:xfrm>
          <a:prstGeom prst="line">
            <a:avLst/>
          </a:prstGeom>
          <a:noFill/>
          <a:ln w="25400">
            <a:solidFill>
              <a:schemeClr val="tx1"/>
            </a:solidFill>
            <a:round/>
            <a:headEnd/>
            <a:tailEnd type="triangle" w="med" len="med"/>
          </a:ln>
          <a:effectLst/>
        </p:spPr>
        <p:txBody>
          <a:bodyPr/>
          <a:lstStyle/>
          <a:p>
            <a:endParaRPr lang="en-AU"/>
          </a:p>
        </p:txBody>
      </p:sp>
      <p:sp>
        <p:nvSpPr>
          <p:cNvPr id="217098" name="Line 10"/>
          <p:cNvSpPr>
            <a:spLocks noChangeShapeType="1"/>
          </p:cNvSpPr>
          <p:nvPr/>
        </p:nvSpPr>
        <p:spPr bwMode="auto">
          <a:xfrm>
            <a:off x="4899025" y="2782888"/>
            <a:ext cx="1727200" cy="1150937"/>
          </a:xfrm>
          <a:prstGeom prst="line">
            <a:avLst/>
          </a:prstGeom>
          <a:noFill/>
          <a:ln w="25400">
            <a:solidFill>
              <a:schemeClr val="tx1"/>
            </a:solidFill>
            <a:round/>
            <a:headEnd/>
            <a:tailEnd type="triangle" w="med" len="med"/>
          </a:ln>
          <a:effectLst/>
        </p:spPr>
        <p:txBody>
          <a:bodyPr/>
          <a:lstStyle/>
          <a:p>
            <a:endParaRPr lang="en-AU"/>
          </a:p>
        </p:txBody>
      </p:sp>
      <p:sp>
        <p:nvSpPr>
          <p:cNvPr id="217099" name="Line 11"/>
          <p:cNvSpPr>
            <a:spLocks noChangeShapeType="1"/>
          </p:cNvSpPr>
          <p:nvPr/>
        </p:nvSpPr>
        <p:spPr bwMode="auto">
          <a:xfrm>
            <a:off x="5762625" y="1631950"/>
            <a:ext cx="1152525" cy="2951163"/>
          </a:xfrm>
          <a:prstGeom prst="line">
            <a:avLst/>
          </a:prstGeom>
          <a:noFill/>
          <a:ln w="25400">
            <a:solidFill>
              <a:schemeClr val="tx1"/>
            </a:solidFill>
            <a:round/>
            <a:headEnd/>
            <a:tailEnd type="triangle" w="med" len="med"/>
          </a:ln>
          <a:effectLst/>
        </p:spPr>
        <p:txBody>
          <a:bodyPr/>
          <a:lstStyle/>
          <a:p>
            <a:endParaRPr lang="en-AU"/>
          </a:p>
        </p:txBody>
      </p:sp>
      <p:sp>
        <p:nvSpPr>
          <p:cNvPr id="217100" name="Oval 12"/>
          <p:cNvSpPr>
            <a:spLocks noChangeArrowheads="1"/>
          </p:cNvSpPr>
          <p:nvPr/>
        </p:nvSpPr>
        <p:spPr bwMode="auto">
          <a:xfrm>
            <a:off x="1801813" y="3143250"/>
            <a:ext cx="1152525" cy="431800"/>
          </a:xfrm>
          <a:prstGeom prst="ellipse">
            <a:avLst/>
          </a:prstGeom>
          <a:noFill/>
          <a:ln w="19050">
            <a:solidFill>
              <a:schemeClr val="tx2"/>
            </a:solidFill>
            <a:round/>
            <a:headEnd/>
            <a:tailEnd/>
          </a:ln>
          <a:effectLst/>
        </p:spPr>
        <p:txBody>
          <a:bodyPr wrap="none" anchor="ctr"/>
          <a:lstStyle/>
          <a:p>
            <a:endParaRPr lang="en-AU"/>
          </a:p>
        </p:txBody>
      </p:sp>
      <p:sp>
        <p:nvSpPr>
          <p:cNvPr id="217101" name="Line 13"/>
          <p:cNvSpPr>
            <a:spLocks noChangeShapeType="1"/>
          </p:cNvSpPr>
          <p:nvPr/>
        </p:nvSpPr>
        <p:spPr bwMode="auto">
          <a:xfrm>
            <a:off x="2954338" y="3359150"/>
            <a:ext cx="2232025" cy="865188"/>
          </a:xfrm>
          <a:prstGeom prst="line">
            <a:avLst/>
          </a:prstGeom>
          <a:noFill/>
          <a:ln w="25400">
            <a:solidFill>
              <a:schemeClr val="tx2"/>
            </a:solidFill>
            <a:round/>
            <a:headEnd/>
            <a:tailEnd/>
          </a:ln>
          <a:effectLst/>
        </p:spPr>
        <p:txBody>
          <a:bodyPr/>
          <a:lstStyle/>
          <a:p>
            <a:endParaRPr lang="en-AU"/>
          </a:p>
        </p:txBody>
      </p:sp>
    </p:spTree>
    <p:extLst>
      <p:ext uri="{BB962C8B-B14F-4D97-AF65-F5344CB8AC3E}">
        <p14:creationId xmlns:p14="http://schemas.microsoft.com/office/powerpoint/2010/main" val="17942502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Structures and Fire</a:t>
            </a:r>
            <a:endParaRPr lang="en-AU" dirty="0"/>
          </a:p>
        </p:txBody>
      </p:sp>
      <p:sp>
        <p:nvSpPr>
          <p:cNvPr id="3" name="Content Placeholder 2"/>
          <p:cNvSpPr>
            <a:spLocks noGrp="1"/>
          </p:cNvSpPr>
          <p:nvPr>
            <p:ph idx="1"/>
          </p:nvPr>
        </p:nvSpPr>
        <p:spPr>
          <a:xfrm>
            <a:off x="661988" y="1300163"/>
            <a:ext cx="7807325" cy="3046988"/>
          </a:xfrm>
        </p:spPr>
        <p:txBody>
          <a:bodyPr/>
          <a:lstStyle/>
          <a:p>
            <a:r>
              <a:rPr lang="en-AU" dirty="0" smtClean="0"/>
              <a:t>Structural design</a:t>
            </a:r>
          </a:p>
          <a:p>
            <a:r>
              <a:rPr lang="en-AU" dirty="0" smtClean="0"/>
              <a:t>Structural engineers, Fire engineers</a:t>
            </a:r>
          </a:p>
          <a:p>
            <a:r>
              <a:rPr lang="en-AU" dirty="0" smtClean="0"/>
              <a:t>Concepts for structural assessment in Fire</a:t>
            </a:r>
          </a:p>
          <a:p>
            <a:r>
              <a:rPr lang="en-AU" dirty="0" smtClean="0"/>
              <a:t>Fire severity</a:t>
            </a:r>
          </a:p>
          <a:p>
            <a:pPr lvl="1"/>
            <a:r>
              <a:rPr lang="en-AU" dirty="0" smtClean="0"/>
              <a:t>Time equivalence</a:t>
            </a:r>
          </a:p>
          <a:p>
            <a:pPr lvl="1"/>
            <a:r>
              <a:rPr lang="en-AU" dirty="0" smtClean="0"/>
              <a:t>Other approaches</a:t>
            </a:r>
          </a:p>
          <a:p>
            <a:pPr lvl="1"/>
            <a:r>
              <a:rPr lang="en-AU" dirty="0" smtClean="0"/>
              <a:t>Comparisons</a:t>
            </a:r>
            <a:endParaRPr lang="en-AU" dirty="0"/>
          </a:p>
        </p:txBody>
      </p:sp>
    </p:spTree>
    <p:extLst>
      <p:ext uri="{BB962C8B-B14F-4D97-AF65-F5344CB8AC3E}">
        <p14:creationId xmlns:p14="http://schemas.microsoft.com/office/powerpoint/2010/main" val="672979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384175" y="374650"/>
            <a:ext cx="8375650" cy="396875"/>
          </a:xfrm>
        </p:spPr>
        <p:txBody>
          <a:bodyPr/>
          <a:lstStyle/>
          <a:p>
            <a:r>
              <a:rPr lang="en-GB" smtClean="0"/>
              <a:t>Design fire protection layout</a:t>
            </a:r>
            <a:endParaRPr lang="en-US" smtClean="0"/>
          </a:p>
        </p:txBody>
      </p:sp>
      <p:pic>
        <p:nvPicPr>
          <p:cNvPr id="220164" name="Picture 4" descr="Figure3"/>
          <p:cNvPicPr>
            <a:picLocks noChangeAspect="1" noChangeArrowheads="1"/>
          </p:cNvPicPr>
          <p:nvPr/>
        </p:nvPicPr>
        <p:blipFill>
          <a:blip r:embed="rId2" cstate="print"/>
          <a:srcRect/>
          <a:stretch>
            <a:fillRect/>
          </a:stretch>
        </p:blipFill>
        <p:spPr bwMode="auto">
          <a:xfrm>
            <a:off x="223795" y="803274"/>
            <a:ext cx="7225570" cy="5419725"/>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AU"/>
          </a:p>
        </p:txBody>
      </p:sp>
    </p:spTree>
    <p:extLst>
      <p:ext uri="{BB962C8B-B14F-4D97-AF65-F5344CB8AC3E}">
        <p14:creationId xmlns:p14="http://schemas.microsoft.com/office/powerpoint/2010/main" val="15775827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KSW 23 3 093"/>
          <p:cNvPicPr>
            <a:picLocks noChangeAspect="1" noChangeArrowheads="1"/>
          </p:cNvPicPr>
          <p:nvPr/>
        </p:nvPicPr>
        <p:blipFill>
          <a:blip r:embed="rId2" cstate="print"/>
          <a:srcRect/>
          <a:stretch>
            <a:fillRect/>
          </a:stretch>
        </p:blipFill>
        <p:spPr bwMode="auto">
          <a:xfrm>
            <a:off x="458788" y="900113"/>
            <a:ext cx="8089900" cy="5391150"/>
          </a:xfrm>
          <a:prstGeom prst="rect">
            <a:avLst/>
          </a:prstGeom>
          <a:noFill/>
          <a:ln w="9525">
            <a:noFill/>
            <a:miter lim="800000"/>
            <a:headEnd/>
            <a:tailEnd/>
          </a:ln>
        </p:spPr>
      </p:pic>
      <p:sp>
        <p:nvSpPr>
          <p:cNvPr id="110595" name="Rectangle 4"/>
          <p:cNvSpPr>
            <a:spLocks noGrp="1" noChangeArrowheads="1"/>
          </p:cNvSpPr>
          <p:nvPr>
            <p:ph type="title"/>
          </p:nvPr>
        </p:nvSpPr>
        <p:spPr>
          <a:xfrm>
            <a:off x="384175" y="374650"/>
            <a:ext cx="8375650" cy="396875"/>
          </a:xfrm>
        </p:spPr>
        <p:txBody>
          <a:bodyPr/>
          <a:lstStyle/>
          <a:p>
            <a:pPr eaLnBrk="1" hangingPunct="1"/>
            <a:r>
              <a:rPr lang="en-AU" dirty="0" smtClean="0"/>
              <a:t>One Shelley Street</a:t>
            </a:r>
          </a:p>
        </p:txBody>
      </p:sp>
    </p:spTree>
    <p:extLst>
      <p:ext uri="{BB962C8B-B14F-4D97-AF65-F5344CB8AC3E}">
        <p14:creationId xmlns:p14="http://schemas.microsoft.com/office/powerpoint/2010/main" val="23500080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384175" y="374650"/>
            <a:ext cx="8375650" cy="396875"/>
          </a:xfrm>
        </p:spPr>
        <p:txBody>
          <a:bodyPr/>
          <a:lstStyle/>
          <a:p>
            <a:pPr eaLnBrk="1" hangingPunct="1"/>
            <a:r>
              <a:rPr lang="en-AU" dirty="0" smtClean="0"/>
              <a:t>One Shelley Street</a:t>
            </a:r>
          </a:p>
        </p:txBody>
      </p:sp>
      <p:pic>
        <p:nvPicPr>
          <p:cNvPr id="112643" name="Picture 6" descr="STplan2"/>
          <p:cNvPicPr>
            <a:picLocks noChangeAspect="1" noChangeArrowheads="1"/>
          </p:cNvPicPr>
          <p:nvPr/>
        </p:nvPicPr>
        <p:blipFill>
          <a:blip r:embed="rId2" cstate="print"/>
          <a:srcRect/>
          <a:stretch>
            <a:fillRect/>
          </a:stretch>
        </p:blipFill>
        <p:spPr bwMode="auto">
          <a:xfrm>
            <a:off x="684213" y="827088"/>
            <a:ext cx="7743825" cy="5461000"/>
          </a:xfrm>
          <a:prstGeom prst="rect">
            <a:avLst/>
          </a:prstGeom>
          <a:noFill/>
          <a:ln w="9525">
            <a:noFill/>
            <a:miter lim="800000"/>
            <a:headEnd/>
            <a:tailEnd/>
          </a:ln>
        </p:spPr>
      </p:pic>
    </p:spTree>
    <p:extLst>
      <p:ext uri="{BB962C8B-B14F-4D97-AF65-F5344CB8AC3E}">
        <p14:creationId xmlns:p14="http://schemas.microsoft.com/office/powerpoint/2010/main" val="5613710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16"/>
          <p:cNvSpPr>
            <a:spLocks noChangeArrowheads="1"/>
          </p:cNvSpPr>
          <p:nvPr/>
        </p:nvSpPr>
        <p:spPr bwMode="auto">
          <a:xfrm>
            <a:off x="3657600" y="2339975"/>
            <a:ext cx="1123950" cy="1828800"/>
          </a:xfrm>
          <a:prstGeom prst="roundRect">
            <a:avLst>
              <a:gd name="adj" fmla="val 16667"/>
            </a:avLst>
          </a:prstGeom>
          <a:solidFill>
            <a:srgbClr val="FF9900"/>
          </a:solidFill>
          <a:ln w="76200">
            <a:solidFill>
              <a:schemeClr val="folHlink"/>
            </a:solidFill>
            <a:round/>
            <a:headEnd/>
            <a:tailEnd/>
          </a:ln>
        </p:spPr>
        <p:txBody>
          <a:bodyPr wrap="none" anchor="ctr"/>
          <a:lstStyle/>
          <a:p>
            <a:endParaRPr lang="en-AU"/>
          </a:p>
        </p:txBody>
      </p:sp>
      <p:sp>
        <p:nvSpPr>
          <p:cNvPr id="58371" name="Rectangle 2"/>
          <p:cNvSpPr>
            <a:spLocks noGrp="1" noChangeArrowheads="1"/>
          </p:cNvSpPr>
          <p:nvPr>
            <p:ph type="title"/>
          </p:nvPr>
        </p:nvSpPr>
        <p:spPr>
          <a:xfrm>
            <a:off x="384175" y="374650"/>
            <a:ext cx="8375650" cy="396875"/>
          </a:xfrm>
        </p:spPr>
        <p:txBody>
          <a:bodyPr/>
          <a:lstStyle/>
          <a:p>
            <a:pPr eaLnBrk="1" hangingPunct="1"/>
            <a:r>
              <a:rPr lang="en-US" smtClean="0"/>
              <a:t>Material Response - Timber</a:t>
            </a:r>
            <a:endParaRPr lang="en-AU" smtClean="0"/>
          </a:p>
        </p:txBody>
      </p:sp>
      <p:sp>
        <p:nvSpPr>
          <p:cNvPr id="58372" name="Line 5"/>
          <p:cNvSpPr>
            <a:spLocks noChangeShapeType="1"/>
          </p:cNvSpPr>
          <p:nvPr/>
        </p:nvSpPr>
        <p:spPr bwMode="auto">
          <a:xfrm flipV="1">
            <a:off x="3830638" y="2614613"/>
            <a:ext cx="406400" cy="1225550"/>
          </a:xfrm>
          <a:prstGeom prst="line">
            <a:avLst/>
          </a:prstGeom>
          <a:noFill/>
          <a:ln w="9525">
            <a:solidFill>
              <a:srgbClr val="000000"/>
            </a:solidFill>
            <a:round/>
            <a:headEnd/>
            <a:tailEnd/>
          </a:ln>
        </p:spPr>
        <p:txBody>
          <a:bodyPr wrap="none" anchor="ctr"/>
          <a:lstStyle/>
          <a:p>
            <a:endParaRPr lang="en-AU"/>
          </a:p>
        </p:txBody>
      </p:sp>
      <p:sp>
        <p:nvSpPr>
          <p:cNvPr id="58373" name="Line 6"/>
          <p:cNvSpPr>
            <a:spLocks noChangeShapeType="1"/>
          </p:cNvSpPr>
          <p:nvPr/>
        </p:nvSpPr>
        <p:spPr bwMode="auto">
          <a:xfrm flipV="1">
            <a:off x="3992563" y="2879725"/>
            <a:ext cx="579437" cy="995363"/>
          </a:xfrm>
          <a:prstGeom prst="line">
            <a:avLst/>
          </a:prstGeom>
          <a:noFill/>
          <a:ln w="9525">
            <a:solidFill>
              <a:srgbClr val="000000"/>
            </a:solidFill>
            <a:round/>
            <a:headEnd/>
            <a:tailEnd/>
          </a:ln>
        </p:spPr>
        <p:txBody>
          <a:bodyPr wrap="none" anchor="ctr"/>
          <a:lstStyle/>
          <a:p>
            <a:endParaRPr lang="en-AU"/>
          </a:p>
        </p:txBody>
      </p:sp>
      <p:sp>
        <p:nvSpPr>
          <p:cNvPr id="58374" name="Line 7"/>
          <p:cNvSpPr>
            <a:spLocks noChangeShapeType="1"/>
          </p:cNvSpPr>
          <p:nvPr/>
        </p:nvSpPr>
        <p:spPr bwMode="auto">
          <a:xfrm flipV="1">
            <a:off x="4156075" y="3481388"/>
            <a:ext cx="485775" cy="393700"/>
          </a:xfrm>
          <a:prstGeom prst="line">
            <a:avLst/>
          </a:prstGeom>
          <a:noFill/>
          <a:ln w="9525">
            <a:solidFill>
              <a:srgbClr val="000000"/>
            </a:solidFill>
            <a:round/>
            <a:headEnd/>
            <a:tailEnd/>
          </a:ln>
        </p:spPr>
        <p:txBody>
          <a:bodyPr wrap="none" anchor="ctr"/>
          <a:lstStyle/>
          <a:p>
            <a:endParaRPr lang="en-AU"/>
          </a:p>
        </p:txBody>
      </p:sp>
      <p:sp>
        <p:nvSpPr>
          <p:cNvPr id="58375" name="Line 8"/>
          <p:cNvSpPr>
            <a:spLocks noChangeShapeType="1"/>
          </p:cNvSpPr>
          <p:nvPr/>
        </p:nvSpPr>
        <p:spPr bwMode="auto">
          <a:xfrm>
            <a:off x="3843338" y="3306763"/>
            <a:ext cx="636587" cy="406400"/>
          </a:xfrm>
          <a:prstGeom prst="line">
            <a:avLst/>
          </a:prstGeom>
          <a:noFill/>
          <a:ln w="9525">
            <a:solidFill>
              <a:srgbClr val="000000"/>
            </a:solidFill>
            <a:round/>
            <a:headEnd/>
            <a:tailEnd/>
          </a:ln>
        </p:spPr>
        <p:txBody>
          <a:bodyPr wrap="none" anchor="ctr"/>
          <a:lstStyle/>
          <a:p>
            <a:endParaRPr lang="en-AU"/>
          </a:p>
        </p:txBody>
      </p:sp>
      <p:sp>
        <p:nvSpPr>
          <p:cNvPr id="58376" name="Line 9"/>
          <p:cNvSpPr>
            <a:spLocks noChangeShapeType="1"/>
          </p:cNvSpPr>
          <p:nvPr/>
        </p:nvSpPr>
        <p:spPr bwMode="auto">
          <a:xfrm>
            <a:off x="3854450" y="2579688"/>
            <a:ext cx="776288" cy="658812"/>
          </a:xfrm>
          <a:prstGeom prst="line">
            <a:avLst/>
          </a:prstGeom>
          <a:noFill/>
          <a:ln w="9525">
            <a:solidFill>
              <a:srgbClr val="000000"/>
            </a:solidFill>
            <a:round/>
            <a:headEnd/>
            <a:tailEnd/>
          </a:ln>
        </p:spPr>
        <p:txBody>
          <a:bodyPr wrap="none" anchor="ctr"/>
          <a:lstStyle/>
          <a:p>
            <a:endParaRPr lang="en-AU"/>
          </a:p>
        </p:txBody>
      </p:sp>
      <p:sp>
        <p:nvSpPr>
          <p:cNvPr id="58377" name="Freeform 11"/>
          <p:cNvSpPr>
            <a:spLocks/>
          </p:cNvSpPr>
          <p:nvPr/>
        </p:nvSpPr>
        <p:spPr bwMode="auto">
          <a:xfrm>
            <a:off x="3627438" y="4389438"/>
            <a:ext cx="1425575" cy="1160462"/>
          </a:xfrm>
          <a:custGeom>
            <a:avLst/>
            <a:gdLst>
              <a:gd name="T0" fmla="*/ 142 w 424"/>
              <a:gd name="T1" fmla="*/ 247 h 352"/>
              <a:gd name="T2" fmla="*/ 120 w 424"/>
              <a:gd name="T3" fmla="*/ 180 h 352"/>
              <a:gd name="T4" fmla="*/ 90 w 424"/>
              <a:gd name="T5" fmla="*/ 127 h 352"/>
              <a:gd name="T6" fmla="*/ 60 w 424"/>
              <a:gd name="T7" fmla="*/ 60 h 352"/>
              <a:gd name="T8" fmla="*/ 53 w 424"/>
              <a:gd name="T9" fmla="*/ 37 h 352"/>
              <a:gd name="T10" fmla="*/ 75 w 424"/>
              <a:gd name="T11" fmla="*/ 45 h 352"/>
              <a:gd name="T12" fmla="*/ 120 w 424"/>
              <a:gd name="T13" fmla="*/ 67 h 352"/>
              <a:gd name="T14" fmla="*/ 150 w 424"/>
              <a:gd name="T15" fmla="*/ 37 h 352"/>
              <a:gd name="T16" fmla="*/ 195 w 424"/>
              <a:gd name="T17" fmla="*/ 67 h 352"/>
              <a:gd name="T18" fmla="*/ 240 w 424"/>
              <a:gd name="T19" fmla="*/ 0 h 352"/>
              <a:gd name="T20" fmla="*/ 232 w 424"/>
              <a:gd name="T21" fmla="*/ 67 h 352"/>
              <a:gd name="T22" fmla="*/ 225 w 424"/>
              <a:gd name="T23" fmla="*/ 105 h 352"/>
              <a:gd name="T24" fmla="*/ 255 w 424"/>
              <a:gd name="T25" fmla="*/ 60 h 352"/>
              <a:gd name="T26" fmla="*/ 292 w 424"/>
              <a:gd name="T27" fmla="*/ 15 h 352"/>
              <a:gd name="T28" fmla="*/ 299 w 424"/>
              <a:gd name="T29" fmla="*/ 37 h 352"/>
              <a:gd name="T30" fmla="*/ 262 w 424"/>
              <a:gd name="T31" fmla="*/ 112 h 352"/>
              <a:gd name="T32" fmla="*/ 314 w 424"/>
              <a:gd name="T33" fmla="*/ 112 h 352"/>
              <a:gd name="T34" fmla="*/ 389 w 424"/>
              <a:gd name="T35" fmla="*/ 90 h 352"/>
              <a:gd name="T36" fmla="*/ 374 w 424"/>
              <a:gd name="T37" fmla="*/ 150 h 352"/>
              <a:gd name="T38" fmla="*/ 285 w 424"/>
              <a:gd name="T39" fmla="*/ 187 h 352"/>
              <a:gd name="T40" fmla="*/ 247 w 424"/>
              <a:gd name="T41" fmla="*/ 299 h 352"/>
              <a:gd name="T42" fmla="*/ 157 w 424"/>
              <a:gd name="T43" fmla="*/ 284 h 352"/>
              <a:gd name="T44" fmla="*/ 90 w 424"/>
              <a:gd name="T45" fmla="*/ 224 h 352"/>
              <a:gd name="T46" fmla="*/ 0 w 424"/>
              <a:gd name="T47" fmla="*/ 120 h 352"/>
              <a:gd name="T48" fmla="*/ 53 w 424"/>
              <a:gd name="T49" fmla="*/ 112 h 352"/>
              <a:gd name="T50" fmla="*/ 217 w 424"/>
              <a:gd name="T51" fmla="*/ 209 h 352"/>
              <a:gd name="T52" fmla="*/ 225 w 424"/>
              <a:gd name="T53" fmla="*/ 232 h 352"/>
              <a:gd name="T54" fmla="*/ 255 w 424"/>
              <a:gd name="T55" fmla="*/ 187 h 352"/>
              <a:gd name="T56" fmla="*/ 277 w 424"/>
              <a:gd name="T57" fmla="*/ 165 h 352"/>
              <a:gd name="T58" fmla="*/ 367 w 424"/>
              <a:gd name="T59" fmla="*/ 67 h 352"/>
              <a:gd name="T60" fmla="*/ 329 w 424"/>
              <a:gd name="T61" fmla="*/ 165 h 352"/>
              <a:gd name="T62" fmla="*/ 187 w 424"/>
              <a:gd name="T63" fmla="*/ 352 h 352"/>
              <a:gd name="T64" fmla="*/ 165 w 424"/>
              <a:gd name="T65" fmla="*/ 337 h 352"/>
              <a:gd name="T66" fmla="*/ 150 w 424"/>
              <a:gd name="T67" fmla="*/ 322 h 352"/>
              <a:gd name="T68" fmla="*/ 247 w 424"/>
              <a:gd name="T69" fmla="*/ 52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352"/>
              <a:gd name="T107" fmla="*/ 424 w 424"/>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352">
                <a:moveTo>
                  <a:pt x="142" y="247"/>
                </a:moveTo>
                <a:cubicBezTo>
                  <a:pt x="135" y="226"/>
                  <a:pt x="130" y="200"/>
                  <a:pt x="120" y="180"/>
                </a:cubicBezTo>
                <a:cubicBezTo>
                  <a:pt x="92" y="123"/>
                  <a:pt x="117" y="195"/>
                  <a:pt x="90" y="127"/>
                </a:cubicBezTo>
                <a:cubicBezTo>
                  <a:pt x="64" y="61"/>
                  <a:pt x="89" y="102"/>
                  <a:pt x="60" y="60"/>
                </a:cubicBezTo>
                <a:cubicBezTo>
                  <a:pt x="58" y="52"/>
                  <a:pt x="47" y="43"/>
                  <a:pt x="53" y="37"/>
                </a:cubicBezTo>
                <a:cubicBezTo>
                  <a:pt x="59" y="31"/>
                  <a:pt x="68" y="41"/>
                  <a:pt x="75" y="45"/>
                </a:cubicBezTo>
                <a:cubicBezTo>
                  <a:pt x="126" y="71"/>
                  <a:pt x="71" y="51"/>
                  <a:pt x="120" y="67"/>
                </a:cubicBezTo>
                <a:cubicBezTo>
                  <a:pt x="150" y="113"/>
                  <a:pt x="141" y="70"/>
                  <a:pt x="150" y="37"/>
                </a:cubicBezTo>
                <a:cubicBezTo>
                  <a:pt x="161" y="74"/>
                  <a:pt x="155" y="93"/>
                  <a:pt x="195" y="67"/>
                </a:cubicBezTo>
                <a:cubicBezTo>
                  <a:pt x="211" y="43"/>
                  <a:pt x="230" y="27"/>
                  <a:pt x="240" y="0"/>
                </a:cubicBezTo>
                <a:cubicBezTo>
                  <a:pt x="249" y="30"/>
                  <a:pt x="239" y="38"/>
                  <a:pt x="232" y="67"/>
                </a:cubicBezTo>
                <a:cubicBezTo>
                  <a:pt x="229" y="79"/>
                  <a:pt x="213" y="109"/>
                  <a:pt x="225" y="105"/>
                </a:cubicBezTo>
                <a:cubicBezTo>
                  <a:pt x="242" y="100"/>
                  <a:pt x="243" y="73"/>
                  <a:pt x="255" y="60"/>
                </a:cubicBezTo>
                <a:cubicBezTo>
                  <a:pt x="283" y="31"/>
                  <a:pt x="271" y="46"/>
                  <a:pt x="292" y="15"/>
                </a:cubicBezTo>
                <a:cubicBezTo>
                  <a:pt x="294" y="22"/>
                  <a:pt x="300" y="29"/>
                  <a:pt x="299" y="37"/>
                </a:cubicBezTo>
                <a:cubicBezTo>
                  <a:pt x="298" y="46"/>
                  <a:pt x="269" y="102"/>
                  <a:pt x="262" y="112"/>
                </a:cubicBezTo>
                <a:cubicBezTo>
                  <a:pt x="244" y="171"/>
                  <a:pt x="295" y="125"/>
                  <a:pt x="314" y="112"/>
                </a:cubicBezTo>
                <a:cubicBezTo>
                  <a:pt x="386" y="117"/>
                  <a:pt x="318" y="78"/>
                  <a:pt x="389" y="90"/>
                </a:cubicBezTo>
                <a:cubicBezTo>
                  <a:pt x="424" y="96"/>
                  <a:pt x="403" y="148"/>
                  <a:pt x="374" y="150"/>
                </a:cubicBezTo>
                <a:cubicBezTo>
                  <a:pt x="304" y="154"/>
                  <a:pt x="355" y="185"/>
                  <a:pt x="285" y="187"/>
                </a:cubicBezTo>
                <a:cubicBezTo>
                  <a:pt x="242" y="215"/>
                  <a:pt x="253" y="243"/>
                  <a:pt x="247" y="299"/>
                </a:cubicBezTo>
                <a:cubicBezTo>
                  <a:pt x="221" y="296"/>
                  <a:pt x="183" y="298"/>
                  <a:pt x="157" y="284"/>
                </a:cubicBezTo>
                <a:cubicBezTo>
                  <a:pt x="131" y="271"/>
                  <a:pt x="108" y="242"/>
                  <a:pt x="90" y="224"/>
                </a:cubicBezTo>
                <a:cubicBezTo>
                  <a:pt x="53" y="187"/>
                  <a:pt x="24" y="168"/>
                  <a:pt x="0" y="120"/>
                </a:cubicBezTo>
                <a:cubicBezTo>
                  <a:pt x="18" y="117"/>
                  <a:pt x="35" y="112"/>
                  <a:pt x="53" y="112"/>
                </a:cubicBezTo>
                <a:cubicBezTo>
                  <a:pt x="118" y="112"/>
                  <a:pt x="163" y="184"/>
                  <a:pt x="217" y="209"/>
                </a:cubicBezTo>
                <a:cubicBezTo>
                  <a:pt x="220" y="217"/>
                  <a:pt x="218" y="236"/>
                  <a:pt x="225" y="232"/>
                </a:cubicBezTo>
                <a:cubicBezTo>
                  <a:pt x="241" y="223"/>
                  <a:pt x="245" y="202"/>
                  <a:pt x="255" y="187"/>
                </a:cubicBezTo>
                <a:cubicBezTo>
                  <a:pt x="261" y="178"/>
                  <a:pt x="271" y="173"/>
                  <a:pt x="277" y="165"/>
                </a:cubicBezTo>
                <a:cubicBezTo>
                  <a:pt x="305" y="125"/>
                  <a:pt x="315" y="85"/>
                  <a:pt x="367" y="67"/>
                </a:cubicBezTo>
                <a:cubicBezTo>
                  <a:pt x="360" y="108"/>
                  <a:pt x="351" y="131"/>
                  <a:pt x="329" y="165"/>
                </a:cubicBezTo>
                <a:cubicBezTo>
                  <a:pt x="309" y="227"/>
                  <a:pt x="237" y="313"/>
                  <a:pt x="187" y="352"/>
                </a:cubicBezTo>
                <a:cubicBezTo>
                  <a:pt x="180" y="347"/>
                  <a:pt x="171" y="343"/>
                  <a:pt x="165" y="337"/>
                </a:cubicBezTo>
                <a:cubicBezTo>
                  <a:pt x="149" y="320"/>
                  <a:pt x="150" y="302"/>
                  <a:pt x="150" y="322"/>
                </a:cubicBezTo>
                <a:lnTo>
                  <a:pt x="247" y="52"/>
                </a:lnTo>
              </a:path>
            </a:pathLst>
          </a:custGeom>
          <a:solidFill>
            <a:srgbClr val="FF6600"/>
          </a:solidFill>
          <a:ln w="9525">
            <a:solidFill>
              <a:srgbClr val="000000"/>
            </a:solidFill>
            <a:round/>
            <a:headEnd/>
            <a:tailEnd/>
          </a:ln>
        </p:spPr>
        <p:txBody>
          <a:bodyPr wrap="none" anchor="ctr"/>
          <a:lstStyle/>
          <a:p>
            <a:endParaRPr lang="en-AU"/>
          </a:p>
        </p:txBody>
      </p:sp>
      <p:sp>
        <p:nvSpPr>
          <p:cNvPr id="58378" name="Text Box 12"/>
          <p:cNvSpPr txBox="1">
            <a:spLocks noChangeArrowheads="1"/>
          </p:cNvSpPr>
          <p:nvPr/>
        </p:nvSpPr>
        <p:spPr bwMode="auto">
          <a:xfrm>
            <a:off x="5624513" y="2187575"/>
            <a:ext cx="2733675" cy="2073275"/>
          </a:xfrm>
          <a:prstGeom prst="rect">
            <a:avLst/>
          </a:prstGeom>
          <a:noFill/>
          <a:ln w="9525">
            <a:noFill/>
            <a:miter lim="800000"/>
            <a:headEnd/>
            <a:tailEnd/>
          </a:ln>
        </p:spPr>
        <p:txBody>
          <a:bodyPr>
            <a:spAutoFit/>
          </a:bodyPr>
          <a:lstStyle/>
          <a:p>
            <a:pPr>
              <a:spcBef>
                <a:spcPct val="50000"/>
              </a:spcBef>
            </a:pPr>
            <a:r>
              <a:rPr lang="en-US" sz="2000"/>
              <a:t>Charring and heat affected zone, deeper with time, insulates inner timber</a:t>
            </a:r>
          </a:p>
          <a:p>
            <a:pPr>
              <a:spcBef>
                <a:spcPct val="50000"/>
              </a:spcBef>
            </a:pPr>
            <a:r>
              <a:rPr lang="en-US" sz="2000"/>
              <a:t>Eg 0.7mm/min +7.5 mm</a:t>
            </a:r>
            <a:endParaRPr lang="en-AU" sz="2000"/>
          </a:p>
        </p:txBody>
      </p:sp>
      <p:sp>
        <p:nvSpPr>
          <p:cNvPr id="58379" name="Line 13"/>
          <p:cNvSpPr>
            <a:spLocks noChangeShapeType="1"/>
          </p:cNvSpPr>
          <p:nvPr/>
        </p:nvSpPr>
        <p:spPr bwMode="auto">
          <a:xfrm flipH="1">
            <a:off x="4757738" y="2673350"/>
            <a:ext cx="820737" cy="555625"/>
          </a:xfrm>
          <a:prstGeom prst="line">
            <a:avLst/>
          </a:prstGeom>
          <a:noFill/>
          <a:ln w="25400">
            <a:solidFill>
              <a:srgbClr val="FF0000"/>
            </a:solidFill>
            <a:round/>
            <a:headEnd/>
            <a:tailEnd type="triangle" w="med" len="med"/>
          </a:ln>
        </p:spPr>
        <p:txBody>
          <a:bodyPr wrap="none" anchor="ctr"/>
          <a:lstStyle/>
          <a:p>
            <a:endParaRPr lang="en-AU"/>
          </a:p>
        </p:txBody>
      </p:sp>
      <p:sp>
        <p:nvSpPr>
          <p:cNvPr id="58380" name="Text Box 14"/>
          <p:cNvSpPr txBox="1">
            <a:spLocks noChangeArrowheads="1"/>
          </p:cNvSpPr>
          <p:nvPr/>
        </p:nvSpPr>
        <p:spPr bwMode="auto">
          <a:xfrm>
            <a:off x="984250" y="2039938"/>
            <a:ext cx="1957388" cy="1006475"/>
          </a:xfrm>
          <a:prstGeom prst="rect">
            <a:avLst/>
          </a:prstGeom>
          <a:noFill/>
          <a:ln w="9525">
            <a:noFill/>
            <a:miter lim="800000"/>
            <a:headEnd/>
            <a:tailEnd/>
          </a:ln>
        </p:spPr>
        <p:txBody>
          <a:bodyPr>
            <a:spAutoFit/>
          </a:bodyPr>
          <a:lstStyle/>
          <a:p>
            <a:pPr algn="ctr">
              <a:spcBef>
                <a:spcPct val="50000"/>
              </a:spcBef>
            </a:pPr>
            <a:r>
              <a:rPr lang="en-US" sz="2000"/>
              <a:t>Calculate the strength based on what’s left</a:t>
            </a:r>
            <a:endParaRPr lang="en-AU" sz="2000"/>
          </a:p>
        </p:txBody>
      </p:sp>
      <p:sp>
        <p:nvSpPr>
          <p:cNvPr id="58381" name="Line 15"/>
          <p:cNvSpPr>
            <a:spLocks noChangeShapeType="1"/>
          </p:cNvSpPr>
          <p:nvPr/>
        </p:nvSpPr>
        <p:spPr bwMode="auto">
          <a:xfrm>
            <a:off x="2825750" y="3022600"/>
            <a:ext cx="1458913" cy="474663"/>
          </a:xfrm>
          <a:prstGeom prst="line">
            <a:avLst/>
          </a:prstGeom>
          <a:noFill/>
          <a:ln w="25400">
            <a:solidFill>
              <a:srgbClr val="FF0000"/>
            </a:solidFill>
            <a:round/>
            <a:headEnd/>
            <a:tailEnd type="triangle" w="med" len="med"/>
          </a:ln>
        </p:spPr>
        <p:txBody>
          <a:bodyPr wrap="none" anchor="ctr"/>
          <a:lstStyle/>
          <a:p>
            <a:endParaRPr lang="en-AU"/>
          </a:p>
        </p:txBody>
      </p:sp>
    </p:spTree>
    <p:extLst>
      <p:ext uri="{BB962C8B-B14F-4D97-AF65-F5344CB8AC3E}">
        <p14:creationId xmlns:p14="http://schemas.microsoft.com/office/powerpoint/2010/main" val="37405649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384175" y="374650"/>
            <a:ext cx="8375650" cy="396875"/>
          </a:xfrm>
        </p:spPr>
        <p:txBody>
          <a:bodyPr/>
          <a:lstStyle/>
          <a:p>
            <a:pPr eaLnBrk="1" hangingPunct="1"/>
            <a:r>
              <a:rPr lang="en-US" smtClean="0"/>
              <a:t>Material Response - Concrete</a:t>
            </a:r>
            <a:endParaRPr lang="en-AU" smtClean="0"/>
          </a:p>
        </p:txBody>
      </p:sp>
      <p:sp>
        <p:nvSpPr>
          <p:cNvPr id="59395" name="Rectangle 1027"/>
          <p:cNvSpPr>
            <a:spLocks noChangeArrowheads="1"/>
          </p:cNvSpPr>
          <p:nvPr/>
        </p:nvSpPr>
        <p:spPr bwMode="auto">
          <a:xfrm>
            <a:off x="1620838" y="2071688"/>
            <a:ext cx="4849812" cy="1412875"/>
          </a:xfrm>
          <a:prstGeom prst="rect">
            <a:avLst/>
          </a:prstGeom>
          <a:solidFill>
            <a:srgbClr val="CCFFCC"/>
          </a:solidFill>
          <a:ln w="9525">
            <a:solidFill>
              <a:srgbClr val="000000"/>
            </a:solidFill>
            <a:miter lim="800000"/>
            <a:headEnd/>
            <a:tailEnd/>
          </a:ln>
        </p:spPr>
        <p:txBody>
          <a:bodyPr wrap="none" anchor="ctr"/>
          <a:lstStyle/>
          <a:p>
            <a:endParaRPr lang="en-AU"/>
          </a:p>
        </p:txBody>
      </p:sp>
      <p:sp>
        <p:nvSpPr>
          <p:cNvPr id="59396" name="Oval 1028"/>
          <p:cNvSpPr>
            <a:spLocks noChangeArrowheads="1"/>
          </p:cNvSpPr>
          <p:nvPr/>
        </p:nvSpPr>
        <p:spPr bwMode="auto">
          <a:xfrm>
            <a:off x="1898650" y="3090863"/>
            <a:ext cx="127000" cy="115887"/>
          </a:xfrm>
          <a:prstGeom prst="ellipse">
            <a:avLst/>
          </a:prstGeom>
          <a:solidFill>
            <a:srgbClr val="993366"/>
          </a:solidFill>
          <a:ln w="9525">
            <a:solidFill>
              <a:srgbClr val="993366"/>
            </a:solidFill>
            <a:round/>
            <a:headEnd/>
            <a:tailEnd/>
          </a:ln>
        </p:spPr>
        <p:txBody>
          <a:bodyPr wrap="none" anchor="ctr"/>
          <a:lstStyle/>
          <a:p>
            <a:endParaRPr lang="en-AU"/>
          </a:p>
        </p:txBody>
      </p:sp>
      <p:sp>
        <p:nvSpPr>
          <p:cNvPr id="59397" name="Oval 1029"/>
          <p:cNvSpPr>
            <a:spLocks noChangeArrowheads="1"/>
          </p:cNvSpPr>
          <p:nvPr/>
        </p:nvSpPr>
        <p:spPr bwMode="auto">
          <a:xfrm>
            <a:off x="2860675" y="3103563"/>
            <a:ext cx="127000" cy="115887"/>
          </a:xfrm>
          <a:prstGeom prst="ellipse">
            <a:avLst/>
          </a:prstGeom>
          <a:solidFill>
            <a:srgbClr val="993366"/>
          </a:solidFill>
          <a:ln w="9525">
            <a:solidFill>
              <a:srgbClr val="993366"/>
            </a:solidFill>
            <a:round/>
            <a:headEnd/>
            <a:tailEnd/>
          </a:ln>
        </p:spPr>
        <p:txBody>
          <a:bodyPr wrap="none" anchor="ctr"/>
          <a:lstStyle/>
          <a:p>
            <a:endParaRPr lang="en-AU"/>
          </a:p>
        </p:txBody>
      </p:sp>
      <p:sp>
        <p:nvSpPr>
          <p:cNvPr id="59398" name="Oval 1030"/>
          <p:cNvSpPr>
            <a:spLocks noChangeArrowheads="1"/>
          </p:cNvSpPr>
          <p:nvPr/>
        </p:nvSpPr>
        <p:spPr bwMode="auto">
          <a:xfrm>
            <a:off x="3798888" y="3128963"/>
            <a:ext cx="127000" cy="115887"/>
          </a:xfrm>
          <a:prstGeom prst="ellipse">
            <a:avLst/>
          </a:prstGeom>
          <a:solidFill>
            <a:srgbClr val="993366"/>
          </a:solidFill>
          <a:ln w="9525">
            <a:solidFill>
              <a:srgbClr val="993366"/>
            </a:solidFill>
            <a:round/>
            <a:headEnd/>
            <a:tailEnd/>
          </a:ln>
        </p:spPr>
        <p:txBody>
          <a:bodyPr wrap="none" anchor="ctr"/>
          <a:lstStyle/>
          <a:p>
            <a:endParaRPr lang="en-AU"/>
          </a:p>
        </p:txBody>
      </p:sp>
      <p:sp>
        <p:nvSpPr>
          <p:cNvPr id="59399" name="Oval 1031"/>
          <p:cNvSpPr>
            <a:spLocks noChangeArrowheads="1"/>
          </p:cNvSpPr>
          <p:nvPr/>
        </p:nvSpPr>
        <p:spPr bwMode="auto">
          <a:xfrm>
            <a:off x="4760913" y="3141663"/>
            <a:ext cx="127000" cy="115887"/>
          </a:xfrm>
          <a:prstGeom prst="ellipse">
            <a:avLst/>
          </a:prstGeom>
          <a:solidFill>
            <a:srgbClr val="993366"/>
          </a:solidFill>
          <a:ln w="9525">
            <a:solidFill>
              <a:srgbClr val="993366"/>
            </a:solidFill>
            <a:round/>
            <a:headEnd/>
            <a:tailEnd/>
          </a:ln>
        </p:spPr>
        <p:txBody>
          <a:bodyPr wrap="none" anchor="ctr"/>
          <a:lstStyle/>
          <a:p>
            <a:endParaRPr lang="en-AU"/>
          </a:p>
        </p:txBody>
      </p:sp>
      <p:sp>
        <p:nvSpPr>
          <p:cNvPr id="59400" name="Oval 1032"/>
          <p:cNvSpPr>
            <a:spLocks noChangeArrowheads="1"/>
          </p:cNvSpPr>
          <p:nvPr/>
        </p:nvSpPr>
        <p:spPr bwMode="auto">
          <a:xfrm>
            <a:off x="5792788" y="3132138"/>
            <a:ext cx="127000" cy="115887"/>
          </a:xfrm>
          <a:prstGeom prst="ellipse">
            <a:avLst/>
          </a:prstGeom>
          <a:solidFill>
            <a:srgbClr val="993366"/>
          </a:solidFill>
          <a:ln w="9525">
            <a:solidFill>
              <a:srgbClr val="993366"/>
            </a:solidFill>
            <a:round/>
            <a:headEnd/>
            <a:tailEnd/>
          </a:ln>
        </p:spPr>
        <p:txBody>
          <a:bodyPr wrap="none" anchor="ctr"/>
          <a:lstStyle/>
          <a:p>
            <a:endParaRPr lang="en-AU"/>
          </a:p>
        </p:txBody>
      </p:sp>
      <p:sp>
        <p:nvSpPr>
          <p:cNvPr id="59401" name="Freeform 1033"/>
          <p:cNvSpPr>
            <a:spLocks/>
          </p:cNvSpPr>
          <p:nvPr/>
        </p:nvSpPr>
        <p:spPr bwMode="auto">
          <a:xfrm>
            <a:off x="3303588" y="4227513"/>
            <a:ext cx="1425575" cy="1160462"/>
          </a:xfrm>
          <a:custGeom>
            <a:avLst/>
            <a:gdLst>
              <a:gd name="T0" fmla="*/ 142 w 424"/>
              <a:gd name="T1" fmla="*/ 247 h 352"/>
              <a:gd name="T2" fmla="*/ 120 w 424"/>
              <a:gd name="T3" fmla="*/ 180 h 352"/>
              <a:gd name="T4" fmla="*/ 90 w 424"/>
              <a:gd name="T5" fmla="*/ 127 h 352"/>
              <a:gd name="T6" fmla="*/ 60 w 424"/>
              <a:gd name="T7" fmla="*/ 60 h 352"/>
              <a:gd name="T8" fmla="*/ 53 w 424"/>
              <a:gd name="T9" fmla="*/ 37 h 352"/>
              <a:gd name="T10" fmla="*/ 75 w 424"/>
              <a:gd name="T11" fmla="*/ 45 h 352"/>
              <a:gd name="T12" fmla="*/ 120 w 424"/>
              <a:gd name="T13" fmla="*/ 67 h 352"/>
              <a:gd name="T14" fmla="*/ 150 w 424"/>
              <a:gd name="T15" fmla="*/ 37 h 352"/>
              <a:gd name="T16" fmla="*/ 195 w 424"/>
              <a:gd name="T17" fmla="*/ 67 h 352"/>
              <a:gd name="T18" fmla="*/ 240 w 424"/>
              <a:gd name="T19" fmla="*/ 0 h 352"/>
              <a:gd name="T20" fmla="*/ 232 w 424"/>
              <a:gd name="T21" fmla="*/ 67 h 352"/>
              <a:gd name="T22" fmla="*/ 225 w 424"/>
              <a:gd name="T23" fmla="*/ 105 h 352"/>
              <a:gd name="T24" fmla="*/ 255 w 424"/>
              <a:gd name="T25" fmla="*/ 60 h 352"/>
              <a:gd name="T26" fmla="*/ 292 w 424"/>
              <a:gd name="T27" fmla="*/ 15 h 352"/>
              <a:gd name="T28" fmla="*/ 299 w 424"/>
              <a:gd name="T29" fmla="*/ 37 h 352"/>
              <a:gd name="T30" fmla="*/ 262 w 424"/>
              <a:gd name="T31" fmla="*/ 112 h 352"/>
              <a:gd name="T32" fmla="*/ 314 w 424"/>
              <a:gd name="T33" fmla="*/ 112 h 352"/>
              <a:gd name="T34" fmla="*/ 389 w 424"/>
              <a:gd name="T35" fmla="*/ 90 h 352"/>
              <a:gd name="T36" fmla="*/ 374 w 424"/>
              <a:gd name="T37" fmla="*/ 150 h 352"/>
              <a:gd name="T38" fmla="*/ 285 w 424"/>
              <a:gd name="T39" fmla="*/ 187 h 352"/>
              <a:gd name="T40" fmla="*/ 247 w 424"/>
              <a:gd name="T41" fmla="*/ 299 h 352"/>
              <a:gd name="T42" fmla="*/ 157 w 424"/>
              <a:gd name="T43" fmla="*/ 284 h 352"/>
              <a:gd name="T44" fmla="*/ 90 w 424"/>
              <a:gd name="T45" fmla="*/ 224 h 352"/>
              <a:gd name="T46" fmla="*/ 0 w 424"/>
              <a:gd name="T47" fmla="*/ 120 h 352"/>
              <a:gd name="T48" fmla="*/ 53 w 424"/>
              <a:gd name="T49" fmla="*/ 112 h 352"/>
              <a:gd name="T50" fmla="*/ 217 w 424"/>
              <a:gd name="T51" fmla="*/ 209 h 352"/>
              <a:gd name="T52" fmla="*/ 225 w 424"/>
              <a:gd name="T53" fmla="*/ 232 h 352"/>
              <a:gd name="T54" fmla="*/ 255 w 424"/>
              <a:gd name="T55" fmla="*/ 187 h 352"/>
              <a:gd name="T56" fmla="*/ 277 w 424"/>
              <a:gd name="T57" fmla="*/ 165 h 352"/>
              <a:gd name="T58" fmla="*/ 367 w 424"/>
              <a:gd name="T59" fmla="*/ 67 h 352"/>
              <a:gd name="T60" fmla="*/ 329 w 424"/>
              <a:gd name="T61" fmla="*/ 165 h 352"/>
              <a:gd name="T62" fmla="*/ 187 w 424"/>
              <a:gd name="T63" fmla="*/ 352 h 352"/>
              <a:gd name="T64" fmla="*/ 165 w 424"/>
              <a:gd name="T65" fmla="*/ 337 h 352"/>
              <a:gd name="T66" fmla="*/ 150 w 424"/>
              <a:gd name="T67" fmla="*/ 322 h 352"/>
              <a:gd name="T68" fmla="*/ 247 w 424"/>
              <a:gd name="T69" fmla="*/ 52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4"/>
              <a:gd name="T106" fmla="*/ 0 h 352"/>
              <a:gd name="T107" fmla="*/ 424 w 424"/>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4" h="352">
                <a:moveTo>
                  <a:pt x="142" y="247"/>
                </a:moveTo>
                <a:cubicBezTo>
                  <a:pt x="135" y="226"/>
                  <a:pt x="130" y="200"/>
                  <a:pt x="120" y="180"/>
                </a:cubicBezTo>
                <a:cubicBezTo>
                  <a:pt x="92" y="123"/>
                  <a:pt x="117" y="195"/>
                  <a:pt x="90" y="127"/>
                </a:cubicBezTo>
                <a:cubicBezTo>
                  <a:pt x="64" y="61"/>
                  <a:pt x="89" y="102"/>
                  <a:pt x="60" y="60"/>
                </a:cubicBezTo>
                <a:cubicBezTo>
                  <a:pt x="58" y="52"/>
                  <a:pt x="47" y="43"/>
                  <a:pt x="53" y="37"/>
                </a:cubicBezTo>
                <a:cubicBezTo>
                  <a:pt x="59" y="31"/>
                  <a:pt x="68" y="41"/>
                  <a:pt x="75" y="45"/>
                </a:cubicBezTo>
                <a:cubicBezTo>
                  <a:pt x="126" y="71"/>
                  <a:pt x="71" y="51"/>
                  <a:pt x="120" y="67"/>
                </a:cubicBezTo>
                <a:cubicBezTo>
                  <a:pt x="150" y="113"/>
                  <a:pt x="141" y="70"/>
                  <a:pt x="150" y="37"/>
                </a:cubicBezTo>
                <a:cubicBezTo>
                  <a:pt x="161" y="74"/>
                  <a:pt x="155" y="93"/>
                  <a:pt x="195" y="67"/>
                </a:cubicBezTo>
                <a:cubicBezTo>
                  <a:pt x="211" y="43"/>
                  <a:pt x="230" y="27"/>
                  <a:pt x="240" y="0"/>
                </a:cubicBezTo>
                <a:cubicBezTo>
                  <a:pt x="249" y="30"/>
                  <a:pt x="239" y="38"/>
                  <a:pt x="232" y="67"/>
                </a:cubicBezTo>
                <a:cubicBezTo>
                  <a:pt x="229" y="79"/>
                  <a:pt x="213" y="109"/>
                  <a:pt x="225" y="105"/>
                </a:cubicBezTo>
                <a:cubicBezTo>
                  <a:pt x="242" y="100"/>
                  <a:pt x="243" y="73"/>
                  <a:pt x="255" y="60"/>
                </a:cubicBezTo>
                <a:cubicBezTo>
                  <a:pt x="283" y="31"/>
                  <a:pt x="271" y="46"/>
                  <a:pt x="292" y="15"/>
                </a:cubicBezTo>
                <a:cubicBezTo>
                  <a:pt x="294" y="22"/>
                  <a:pt x="300" y="29"/>
                  <a:pt x="299" y="37"/>
                </a:cubicBezTo>
                <a:cubicBezTo>
                  <a:pt x="298" y="46"/>
                  <a:pt x="269" y="102"/>
                  <a:pt x="262" y="112"/>
                </a:cubicBezTo>
                <a:cubicBezTo>
                  <a:pt x="244" y="171"/>
                  <a:pt x="295" y="125"/>
                  <a:pt x="314" y="112"/>
                </a:cubicBezTo>
                <a:cubicBezTo>
                  <a:pt x="386" y="117"/>
                  <a:pt x="318" y="78"/>
                  <a:pt x="389" y="90"/>
                </a:cubicBezTo>
                <a:cubicBezTo>
                  <a:pt x="424" y="96"/>
                  <a:pt x="403" y="148"/>
                  <a:pt x="374" y="150"/>
                </a:cubicBezTo>
                <a:cubicBezTo>
                  <a:pt x="304" y="154"/>
                  <a:pt x="355" y="185"/>
                  <a:pt x="285" y="187"/>
                </a:cubicBezTo>
                <a:cubicBezTo>
                  <a:pt x="242" y="215"/>
                  <a:pt x="253" y="243"/>
                  <a:pt x="247" y="299"/>
                </a:cubicBezTo>
                <a:cubicBezTo>
                  <a:pt x="221" y="296"/>
                  <a:pt x="183" y="298"/>
                  <a:pt x="157" y="284"/>
                </a:cubicBezTo>
                <a:cubicBezTo>
                  <a:pt x="131" y="271"/>
                  <a:pt x="108" y="242"/>
                  <a:pt x="90" y="224"/>
                </a:cubicBezTo>
                <a:cubicBezTo>
                  <a:pt x="53" y="187"/>
                  <a:pt x="24" y="168"/>
                  <a:pt x="0" y="120"/>
                </a:cubicBezTo>
                <a:cubicBezTo>
                  <a:pt x="18" y="117"/>
                  <a:pt x="35" y="112"/>
                  <a:pt x="53" y="112"/>
                </a:cubicBezTo>
                <a:cubicBezTo>
                  <a:pt x="118" y="112"/>
                  <a:pt x="163" y="184"/>
                  <a:pt x="217" y="209"/>
                </a:cubicBezTo>
                <a:cubicBezTo>
                  <a:pt x="220" y="217"/>
                  <a:pt x="218" y="236"/>
                  <a:pt x="225" y="232"/>
                </a:cubicBezTo>
                <a:cubicBezTo>
                  <a:pt x="241" y="223"/>
                  <a:pt x="245" y="202"/>
                  <a:pt x="255" y="187"/>
                </a:cubicBezTo>
                <a:cubicBezTo>
                  <a:pt x="261" y="178"/>
                  <a:pt x="271" y="173"/>
                  <a:pt x="277" y="165"/>
                </a:cubicBezTo>
                <a:cubicBezTo>
                  <a:pt x="305" y="125"/>
                  <a:pt x="315" y="85"/>
                  <a:pt x="367" y="67"/>
                </a:cubicBezTo>
                <a:cubicBezTo>
                  <a:pt x="360" y="108"/>
                  <a:pt x="351" y="131"/>
                  <a:pt x="329" y="165"/>
                </a:cubicBezTo>
                <a:cubicBezTo>
                  <a:pt x="309" y="227"/>
                  <a:pt x="237" y="313"/>
                  <a:pt x="187" y="352"/>
                </a:cubicBezTo>
                <a:cubicBezTo>
                  <a:pt x="180" y="347"/>
                  <a:pt x="171" y="343"/>
                  <a:pt x="165" y="337"/>
                </a:cubicBezTo>
                <a:cubicBezTo>
                  <a:pt x="149" y="320"/>
                  <a:pt x="150" y="302"/>
                  <a:pt x="150" y="322"/>
                </a:cubicBezTo>
                <a:lnTo>
                  <a:pt x="247" y="52"/>
                </a:lnTo>
              </a:path>
            </a:pathLst>
          </a:custGeom>
          <a:solidFill>
            <a:srgbClr val="FF6600"/>
          </a:solidFill>
          <a:ln w="9525">
            <a:solidFill>
              <a:srgbClr val="000000"/>
            </a:solidFill>
            <a:round/>
            <a:headEnd/>
            <a:tailEnd/>
          </a:ln>
        </p:spPr>
        <p:txBody>
          <a:bodyPr wrap="none" anchor="ctr"/>
          <a:lstStyle/>
          <a:p>
            <a:endParaRPr lang="en-AU"/>
          </a:p>
        </p:txBody>
      </p:sp>
      <p:sp>
        <p:nvSpPr>
          <p:cNvPr id="59402" name="Text Box 1034"/>
          <p:cNvSpPr txBox="1">
            <a:spLocks noChangeArrowheads="1"/>
          </p:cNvSpPr>
          <p:nvPr/>
        </p:nvSpPr>
        <p:spPr bwMode="auto">
          <a:xfrm>
            <a:off x="6911975" y="2987675"/>
            <a:ext cx="1665288" cy="701675"/>
          </a:xfrm>
          <a:prstGeom prst="rect">
            <a:avLst/>
          </a:prstGeom>
          <a:noFill/>
          <a:ln w="9525">
            <a:noFill/>
            <a:miter lim="800000"/>
            <a:headEnd/>
            <a:tailEnd/>
          </a:ln>
        </p:spPr>
        <p:txBody>
          <a:bodyPr>
            <a:spAutoFit/>
          </a:bodyPr>
          <a:lstStyle/>
          <a:p>
            <a:pPr>
              <a:spcBef>
                <a:spcPct val="50000"/>
              </a:spcBef>
            </a:pPr>
            <a:r>
              <a:rPr lang="en-US" sz="2000"/>
              <a:t>Heat transfer to steel</a:t>
            </a:r>
            <a:endParaRPr lang="en-AU" sz="2000"/>
          </a:p>
        </p:txBody>
      </p:sp>
      <p:sp>
        <p:nvSpPr>
          <p:cNvPr id="59403" name="Text Box 1035"/>
          <p:cNvSpPr txBox="1">
            <a:spLocks noChangeArrowheads="1"/>
          </p:cNvSpPr>
          <p:nvPr/>
        </p:nvSpPr>
        <p:spPr bwMode="auto">
          <a:xfrm>
            <a:off x="5745163" y="4227513"/>
            <a:ext cx="2278062" cy="1006475"/>
          </a:xfrm>
          <a:prstGeom prst="rect">
            <a:avLst/>
          </a:prstGeom>
          <a:noFill/>
          <a:ln w="9525">
            <a:noFill/>
            <a:miter lim="800000"/>
            <a:headEnd/>
            <a:tailEnd/>
          </a:ln>
        </p:spPr>
        <p:txBody>
          <a:bodyPr>
            <a:spAutoFit/>
          </a:bodyPr>
          <a:lstStyle/>
          <a:p>
            <a:pPr>
              <a:spcBef>
                <a:spcPct val="50000"/>
              </a:spcBef>
            </a:pPr>
            <a:r>
              <a:rPr lang="en-US" sz="2000"/>
              <a:t>Concrete degrades, may spall</a:t>
            </a:r>
            <a:endParaRPr lang="en-AU" sz="2000"/>
          </a:p>
        </p:txBody>
      </p:sp>
      <p:sp>
        <p:nvSpPr>
          <p:cNvPr id="59404" name="Freeform 1036"/>
          <p:cNvSpPr>
            <a:spLocks/>
          </p:cNvSpPr>
          <p:nvPr/>
        </p:nvSpPr>
        <p:spPr bwMode="auto">
          <a:xfrm>
            <a:off x="3044825" y="3375025"/>
            <a:ext cx="2522538" cy="131763"/>
          </a:xfrm>
          <a:custGeom>
            <a:avLst/>
            <a:gdLst>
              <a:gd name="T0" fmla="*/ 0 w 1589"/>
              <a:gd name="T1" fmla="*/ 83 h 83"/>
              <a:gd name="T2" fmla="*/ 102 w 1589"/>
              <a:gd name="T3" fmla="*/ 54 h 83"/>
              <a:gd name="T4" fmla="*/ 430 w 1589"/>
              <a:gd name="T5" fmla="*/ 18 h 83"/>
              <a:gd name="T6" fmla="*/ 809 w 1589"/>
              <a:gd name="T7" fmla="*/ 25 h 83"/>
              <a:gd name="T8" fmla="*/ 904 w 1589"/>
              <a:gd name="T9" fmla="*/ 32 h 83"/>
              <a:gd name="T10" fmla="*/ 1232 w 1589"/>
              <a:gd name="T11" fmla="*/ 47 h 83"/>
              <a:gd name="T12" fmla="*/ 1589 w 1589"/>
              <a:gd name="T13" fmla="*/ 76 h 83"/>
              <a:gd name="T14" fmla="*/ 0 60000 65536"/>
              <a:gd name="T15" fmla="*/ 0 60000 65536"/>
              <a:gd name="T16" fmla="*/ 0 60000 65536"/>
              <a:gd name="T17" fmla="*/ 0 60000 65536"/>
              <a:gd name="T18" fmla="*/ 0 60000 65536"/>
              <a:gd name="T19" fmla="*/ 0 60000 65536"/>
              <a:gd name="T20" fmla="*/ 0 60000 65536"/>
              <a:gd name="T21" fmla="*/ 0 w 1589"/>
              <a:gd name="T22" fmla="*/ 0 h 83"/>
              <a:gd name="T23" fmla="*/ 1589 w 1589"/>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9" h="83">
                <a:moveTo>
                  <a:pt x="0" y="83"/>
                </a:moveTo>
                <a:cubicBezTo>
                  <a:pt x="63" y="75"/>
                  <a:pt x="54" y="69"/>
                  <a:pt x="102" y="54"/>
                </a:cubicBezTo>
                <a:cubicBezTo>
                  <a:pt x="181" y="0"/>
                  <a:pt x="334" y="23"/>
                  <a:pt x="430" y="18"/>
                </a:cubicBezTo>
                <a:cubicBezTo>
                  <a:pt x="556" y="20"/>
                  <a:pt x="683" y="21"/>
                  <a:pt x="809" y="25"/>
                </a:cubicBezTo>
                <a:cubicBezTo>
                  <a:pt x="841" y="26"/>
                  <a:pt x="872" y="30"/>
                  <a:pt x="904" y="32"/>
                </a:cubicBezTo>
                <a:cubicBezTo>
                  <a:pt x="1013" y="38"/>
                  <a:pt x="1232" y="47"/>
                  <a:pt x="1232" y="47"/>
                </a:cubicBezTo>
                <a:cubicBezTo>
                  <a:pt x="1367" y="69"/>
                  <a:pt x="1437" y="76"/>
                  <a:pt x="1589" y="76"/>
                </a:cubicBezTo>
              </a:path>
            </a:pathLst>
          </a:custGeom>
          <a:noFill/>
          <a:ln w="15875">
            <a:solidFill>
              <a:srgbClr val="000000"/>
            </a:solidFill>
            <a:round/>
            <a:headEnd/>
            <a:tailEnd/>
          </a:ln>
        </p:spPr>
        <p:txBody>
          <a:bodyPr wrap="none" anchor="ctr"/>
          <a:lstStyle/>
          <a:p>
            <a:endParaRPr lang="en-AU"/>
          </a:p>
        </p:txBody>
      </p:sp>
      <p:sp>
        <p:nvSpPr>
          <p:cNvPr id="59405" name="Text Box 1037"/>
          <p:cNvSpPr txBox="1">
            <a:spLocks noChangeArrowheads="1"/>
          </p:cNvSpPr>
          <p:nvPr/>
        </p:nvSpPr>
        <p:spPr bwMode="auto">
          <a:xfrm>
            <a:off x="6854825" y="893763"/>
            <a:ext cx="1665288" cy="1311275"/>
          </a:xfrm>
          <a:prstGeom prst="rect">
            <a:avLst/>
          </a:prstGeom>
          <a:noFill/>
          <a:ln w="9525">
            <a:noFill/>
            <a:miter lim="800000"/>
            <a:headEnd/>
            <a:tailEnd/>
          </a:ln>
        </p:spPr>
        <p:txBody>
          <a:bodyPr>
            <a:spAutoFit/>
          </a:bodyPr>
          <a:lstStyle/>
          <a:p>
            <a:pPr>
              <a:spcBef>
                <a:spcPct val="50000"/>
              </a:spcBef>
            </a:pPr>
            <a:r>
              <a:rPr lang="en-US" sz="2000"/>
              <a:t>Heat transfer to other side – fire separation</a:t>
            </a:r>
            <a:endParaRPr lang="en-AU" sz="2000"/>
          </a:p>
        </p:txBody>
      </p:sp>
      <p:sp>
        <p:nvSpPr>
          <p:cNvPr id="59406" name="Line 1038"/>
          <p:cNvSpPr>
            <a:spLocks noChangeShapeType="1"/>
          </p:cNvSpPr>
          <p:nvPr/>
        </p:nvSpPr>
        <p:spPr bwMode="auto">
          <a:xfrm flipH="1" flipV="1">
            <a:off x="4016375" y="3460750"/>
            <a:ext cx="1712913" cy="879475"/>
          </a:xfrm>
          <a:prstGeom prst="line">
            <a:avLst/>
          </a:prstGeom>
          <a:noFill/>
          <a:ln w="25400">
            <a:solidFill>
              <a:srgbClr val="FF0000"/>
            </a:solidFill>
            <a:round/>
            <a:headEnd/>
            <a:tailEnd type="triangle" w="med" len="med"/>
          </a:ln>
        </p:spPr>
        <p:txBody>
          <a:bodyPr wrap="none" anchor="ctr"/>
          <a:lstStyle/>
          <a:p>
            <a:endParaRPr lang="en-AU"/>
          </a:p>
        </p:txBody>
      </p:sp>
      <p:sp>
        <p:nvSpPr>
          <p:cNvPr id="59407" name="Line 1039"/>
          <p:cNvSpPr>
            <a:spLocks noChangeShapeType="1"/>
          </p:cNvSpPr>
          <p:nvPr/>
        </p:nvSpPr>
        <p:spPr bwMode="auto">
          <a:xfrm flipH="1">
            <a:off x="5916613" y="3173413"/>
            <a:ext cx="798512" cy="11112"/>
          </a:xfrm>
          <a:prstGeom prst="line">
            <a:avLst/>
          </a:prstGeom>
          <a:noFill/>
          <a:ln w="25400">
            <a:solidFill>
              <a:srgbClr val="FF0000"/>
            </a:solidFill>
            <a:round/>
            <a:headEnd/>
            <a:tailEnd type="triangle" w="med" len="med"/>
          </a:ln>
        </p:spPr>
        <p:txBody>
          <a:bodyPr wrap="none" anchor="ctr"/>
          <a:lstStyle/>
          <a:p>
            <a:endParaRPr lang="en-AU"/>
          </a:p>
        </p:txBody>
      </p:sp>
      <p:sp>
        <p:nvSpPr>
          <p:cNvPr id="59408" name="Line 1040"/>
          <p:cNvSpPr>
            <a:spLocks noChangeShapeType="1"/>
          </p:cNvSpPr>
          <p:nvPr/>
        </p:nvSpPr>
        <p:spPr bwMode="auto">
          <a:xfrm flipH="1">
            <a:off x="5581650" y="1219200"/>
            <a:ext cx="1193800" cy="820738"/>
          </a:xfrm>
          <a:prstGeom prst="line">
            <a:avLst/>
          </a:prstGeom>
          <a:noFill/>
          <a:ln w="25400">
            <a:solidFill>
              <a:srgbClr val="FF0000"/>
            </a:solidFill>
            <a:round/>
            <a:headEnd/>
            <a:tailEnd type="triangle" w="med" len="med"/>
          </a:ln>
        </p:spPr>
        <p:txBody>
          <a:bodyPr wrap="none" anchor="ctr"/>
          <a:lstStyle/>
          <a:p>
            <a:endParaRPr lang="en-AU"/>
          </a:p>
        </p:txBody>
      </p:sp>
    </p:spTree>
    <p:extLst>
      <p:ext uri="{BB962C8B-B14F-4D97-AF65-F5344CB8AC3E}">
        <p14:creationId xmlns:p14="http://schemas.microsoft.com/office/powerpoint/2010/main" val="36891996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8338" y="2575301"/>
            <a:ext cx="7805737" cy="526298"/>
          </a:xfrm>
        </p:spPr>
        <p:txBody>
          <a:bodyPr/>
          <a:lstStyle/>
          <a:p>
            <a:r>
              <a:rPr lang="en-AU" dirty="0" smtClean="0"/>
              <a:t>Fire Severity</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341163196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7350" y="242888"/>
            <a:ext cx="8005763" cy="671512"/>
          </a:xfrm>
        </p:spPr>
        <p:txBody>
          <a:bodyPr/>
          <a:lstStyle/>
          <a:p>
            <a:pPr eaLnBrk="1" hangingPunct="1"/>
            <a:r>
              <a:rPr lang="en-GB" b="1" smtClean="0"/>
              <a:t>Time-Equivalent Analysis</a:t>
            </a:r>
            <a:r>
              <a:rPr lang="en-GB" smtClean="0"/>
              <a:t/>
            </a:r>
            <a:br>
              <a:rPr lang="en-GB" smtClean="0"/>
            </a:br>
            <a:r>
              <a:rPr lang="en-US" sz="1800" smtClean="0"/>
              <a:t>The more ventilation the lower the temperature so a lower rating possible</a:t>
            </a:r>
            <a:endParaRPr lang="en-GB" sz="1800" smtClean="0"/>
          </a:p>
        </p:txBody>
      </p:sp>
      <p:pic>
        <p:nvPicPr>
          <p:cNvPr id="75779" name="Picture 3" descr="Untitled-1"/>
          <p:cNvPicPr>
            <a:picLocks noChangeAspect="1" noChangeArrowheads="1"/>
          </p:cNvPicPr>
          <p:nvPr/>
        </p:nvPicPr>
        <p:blipFill>
          <a:blip r:embed="rId3" cstate="print"/>
          <a:srcRect/>
          <a:stretch>
            <a:fillRect/>
          </a:stretch>
        </p:blipFill>
        <p:spPr bwMode="auto">
          <a:xfrm>
            <a:off x="5486400" y="1600200"/>
            <a:ext cx="3505200" cy="3306763"/>
          </a:xfrm>
          <a:prstGeom prst="rect">
            <a:avLst/>
          </a:prstGeom>
          <a:noFill/>
          <a:ln w="9525">
            <a:noFill/>
            <a:miter lim="800000"/>
            <a:headEnd/>
            <a:tailEnd/>
          </a:ln>
        </p:spPr>
      </p:pic>
      <p:pic>
        <p:nvPicPr>
          <p:cNvPr id="75780" name="Picture 4" descr="Untitled-2"/>
          <p:cNvPicPr>
            <a:picLocks noChangeAspect="1" noChangeArrowheads="1"/>
          </p:cNvPicPr>
          <p:nvPr/>
        </p:nvPicPr>
        <p:blipFill>
          <a:blip r:embed="rId4" cstate="print"/>
          <a:srcRect/>
          <a:stretch>
            <a:fillRect/>
          </a:stretch>
        </p:blipFill>
        <p:spPr bwMode="auto">
          <a:xfrm>
            <a:off x="228600" y="1600200"/>
            <a:ext cx="5029200" cy="4035425"/>
          </a:xfrm>
          <a:prstGeom prst="rect">
            <a:avLst/>
          </a:prstGeom>
          <a:noFill/>
          <a:ln w="9525">
            <a:noFill/>
            <a:miter lim="800000"/>
            <a:headEnd/>
            <a:tailEnd/>
          </a:ln>
        </p:spPr>
      </p:pic>
      <p:sp>
        <p:nvSpPr>
          <p:cNvPr id="75781" name="Text Box 5"/>
          <p:cNvSpPr txBox="1">
            <a:spLocks noChangeArrowheads="1"/>
          </p:cNvSpPr>
          <p:nvPr/>
        </p:nvSpPr>
        <p:spPr bwMode="auto">
          <a:xfrm>
            <a:off x="5486400" y="5029200"/>
            <a:ext cx="3505200" cy="701675"/>
          </a:xfrm>
          <a:prstGeom prst="rect">
            <a:avLst/>
          </a:prstGeom>
          <a:noFill/>
          <a:ln w="9525">
            <a:noFill/>
            <a:miter lim="800000"/>
            <a:headEnd/>
            <a:tailEnd/>
          </a:ln>
        </p:spPr>
        <p:txBody>
          <a:bodyPr>
            <a:spAutoFit/>
          </a:bodyPr>
          <a:lstStyle/>
          <a:p>
            <a:pPr>
              <a:spcBef>
                <a:spcPct val="50000"/>
              </a:spcBef>
            </a:pPr>
            <a:r>
              <a:rPr lang="en-GB" sz="2000" b="1"/>
              <a:t>Ventilation - 60 v’s 120 minutes</a:t>
            </a:r>
            <a:endParaRPr lang="en-GB" sz="1800" b="1"/>
          </a:p>
        </p:txBody>
      </p:sp>
    </p:spTree>
    <p:extLst>
      <p:ext uri="{BB962C8B-B14F-4D97-AF65-F5344CB8AC3E}">
        <p14:creationId xmlns:p14="http://schemas.microsoft.com/office/powerpoint/2010/main" val="35117875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Fire severity – time equivalence calculation</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6262" y="897391"/>
            <a:ext cx="6425137" cy="5453794"/>
          </a:xfrm>
        </p:spPr>
      </p:pic>
    </p:spTree>
    <p:extLst>
      <p:ext uri="{BB962C8B-B14F-4D97-AF65-F5344CB8AC3E}">
        <p14:creationId xmlns:p14="http://schemas.microsoft.com/office/powerpoint/2010/main" val="14810589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Fire severity – time equivalence calculation</a:t>
            </a:r>
            <a:endParaRPr lang="en-AU"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419" r="26565" b="27101"/>
          <a:stretch/>
        </p:blipFill>
        <p:spPr>
          <a:xfrm>
            <a:off x="626358" y="1671636"/>
            <a:ext cx="7465181" cy="3700463"/>
          </a:xfrm>
        </p:spPr>
      </p:pic>
    </p:spTree>
    <p:extLst>
      <p:ext uri="{BB962C8B-B14F-4D97-AF65-F5344CB8AC3E}">
        <p14:creationId xmlns:p14="http://schemas.microsoft.com/office/powerpoint/2010/main" val="37874071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 equivalence – </a:t>
            </a:r>
            <a:r>
              <a:rPr lang="en-AU" dirty="0" err="1" smtClean="0"/>
              <a:t>Eurocode</a:t>
            </a:r>
            <a:r>
              <a:rPr lang="en-AU" dirty="0" smtClean="0"/>
              <a:t> formula</a:t>
            </a:r>
            <a:endParaRPr lang="en-AU" dirty="0"/>
          </a:p>
        </p:txBody>
      </p:sp>
      <p:pic>
        <p:nvPicPr>
          <p:cNvPr id="4" name="Picture 3"/>
          <p:cNvPicPr>
            <a:picLocks noChangeAspect="1"/>
          </p:cNvPicPr>
          <p:nvPr/>
        </p:nvPicPr>
        <p:blipFill>
          <a:blip r:embed="rId2"/>
          <a:stretch>
            <a:fillRect/>
          </a:stretch>
        </p:blipFill>
        <p:spPr>
          <a:xfrm>
            <a:off x="133804" y="1143612"/>
            <a:ext cx="8952984" cy="4353674"/>
          </a:xfrm>
          <a:prstGeom prst="rect">
            <a:avLst/>
          </a:prstGeom>
        </p:spPr>
      </p:pic>
    </p:spTree>
    <p:extLst>
      <p:ext uri="{BB962C8B-B14F-4D97-AF65-F5344CB8AC3E}">
        <p14:creationId xmlns:p14="http://schemas.microsoft.com/office/powerpoint/2010/main" val="15988578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Structural Design</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5758" y="1012296"/>
            <a:ext cx="3735576" cy="5786408"/>
          </a:xfrm>
        </p:spPr>
      </p:pic>
    </p:spTree>
    <p:extLst>
      <p:ext uri="{BB962C8B-B14F-4D97-AF65-F5344CB8AC3E}">
        <p14:creationId xmlns:p14="http://schemas.microsoft.com/office/powerpoint/2010/main" val="30513294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73772"/>
            <a:ext cx="8526560" cy="800219"/>
          </a:xfrm>
        </p:spPr>
        <p:txBody>
          <a:bodyPr/>
          <a:lstStyle/>
          <a:p>
            <a:r>
              <a:rPr lang="en-AU" dirty="0" smtClean="0"/>
              <a:t>Time equivalence calculations – pros and cons</a:t>
            </a:r>
            <a:endParaRPr lang="en-AU" dirty="0"/>
          </a:p>
        </p:txBody>
      </p:sp>
      <p:sp>
        <p:nvSpPr>
          <p:cNvPr id="3" name="Content Placeholder 2"/>
          <p:cNvSpPr>
            <a:spLocks noGrp="1"/>
          </p:cNvSpPr>
          <p:nvPr>
            <p:ph idx="1"/>
          </p:nvPr>
        </p:nvSpPr>
        <p:spPr>
          <a:xfrm>
            <a:off x="384175" y="864734"/>
            <a:ext cx="7807325" cy="5909310"/>
          </a:xfrm>
        </p:spPr>
        <p:txBody>
          <a:bodyPr/>
          <a:lstStyle/>
          <a:p>
            <a:pPr marL="0" indent="0">
              <a:buNone/>
            </a:pPr>
            <a:r>
              <a:rPr lang="en-AU" dirty="0" smtClean="0"/>
              <a:t>Pros</a:t>
            </a:r>
          </a:p>
          <a:p>
            <a:r>
              <a:rPr lang="en-AU" b="0" dirty="0" smtClean="0"/>
              <a:t>Recognises effect of fuel load, ventilation, compartment dimensions and boundary conditions</a:t>
            </a:r>
          </a:p>
          <a:p>
            <a:r>
              <a:rPr lang="en-AU" b="0" dirty="0" smtClean="0"/>
              <a:t>Simple to calculate, simple to use the result</a:t>
            </a:r>
            <a:endParaRPr lang="en-AU" dirty="0"/>
          </a:p>
          <a:p>
            <a:pPr marL="0" indent="0">
              <a:buNone/>
            </a:pPr>
            <a:r>
              <a:rPr lang="en-AU" dirty="0" smtClean="0"/>
              <a:t>Cons</a:t>
            </a:r>
          </a:p>
          <a:p>
            <a:r>
              <a:rPr lang="en-AU" b="0" dirty="0" smtClean="0"/>
              <a:t>Black box calculation</a:t>
            </a:r>
          </a:p>
          <a:p>
            <a:r>
              <a:rPr lang="en-AU" b="0" dirty="0" smtClean="0"/>
              <a:t>Does not convey understanding of the nature of the fire </a:t>
            </a:r>
          </a:p>
          <a:p>
            <a:r>
              <a:rPr lang="en-AU" b="0" dirty="0" smtClean="0"/>
              <a:t>Cannot separate short/hot fires from longer cooler fires</a:t>
            </a:r>
          </a:p>
          <a:p>
            <a:r>
              <a:rPr lang="en-AU" b="0" dirty="0" smtClean="0"/>
              <a:t>Does not understand different structures, different critical temperatures, different structural performance</a:t>
            </a:r>
          </a:p>
          <a:p>
            <a:r>
              <a:rPr lang="en-AU" b="0" dirty="0" smtClean="0"/>
              <a:t>Developed for protected steelwork, not concrete, timber, insulation issues </a:t>
            </a:r>
            <a:r>
              <a:rPr lang="en-AU" b="0" dirty="0" err="1" smtClean="0"/>
              <a:t>etc</a:t>
            </a:r>
            <a:endParaRPr lang="en-AU" b="0" dirty="0"/>
          </a:p>
        </p:txBody>
      </p:sp>
    </p:spTree>
    <p:extLst>
      <p:ext uri="{BB962C8B-B14F-4D97-AF65-F5344CB8AC3E}">
        <p14:creationId xmlns:p14="http://schemas.microsoft.com/office/powerpoint/2010/main" val="299898149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8338" y="2575301"/>
            <a:ext cx="7805737" cy="526298"/>
          </a:xfrm>
        </p:spPr>
        <p:txBody>
          <a:bodyPr/>
          <a:lstStyle/>
          <a:p>
            <a:r>
              <a:rPr lang="en-AU" dirty="0" smtClean="0"/>
              <a:t>A more rigorous approach</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4652481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Rounded Rectangle 3"/>
          <p:cNvSpPr/>
          <p:nvPr/>
        </p:nvSpPr>
        <p:spPr bwMode="auto">
          <a:xfrm>
            <a:off x="2155372" y="401216"/>
            <a:ext cx="4842588" cy="1736646"/>
          </a:xfrm>
          <a:prstGeom prst="roundRect">
            <a:avLst/>
          </a:prstGeom>
          <a:solidFill>
            <a:srgbClr val="FFFFCC"/>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rPr>
              <a:t>Time temperature model</a:t>
            </a:r>
          </a:p>
          <a:p>
            <a:pPr lvl="2">
              <a:buFont typeface="Arial" pitchFamily="34" charset="0"/>
              <a:buChar char="•"/>
            </a:pPr>
            <a:r>
              <a:rPr lang="en-AU" dirty="0" smtClean="0"/>
              <a:t> Parametric fire</a:t>
            </a:r>
          </a:p>
          <a:p>
            <a:pPr lvl="2">
              <a:buFont typeface="Arial" pitchFamily="34" charset="0"/>
              <a:buChar char="•"/>
            </a:pPr>
            <a:r>
              <a:rPr kumimoji="0" lang="en-AU" b="0" i="0" u="none" strike="noStrike" cap="none" normalizeH="0" baseline="0" dirty="0" smtClean="0">
                <a:ln>
                  <a:noFill/>
                </a:ln>
                <a:solidFill>
                  <a:schemeClr val="tx1"/>
                </a:solidFill>
                <a:effectLst/>
                <a:latin typeface="Arial" charset="0"/>
              </a:rPr>
              <a:t> CFD calc</a:t>
            </a:r>
          </a:p>
          <a:p>
            <a:pPr lvl="2">
              <a:buFont typeface="Arial" pitchFamily="34" charset="0"/>
              <a:buChar char="•"/>
            </a:pPr>
            <a:r>
              <a:rPr lang="en-AU" dirty="0" smtClean="0"/>
              <a:t> Test measurements</a:t>
            </a:r>
            <a:endParaRPr kumimoji="0" lang="en-AU"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1166328" y="2270451"/>
            <a:ext cx="6979296" cy="2581467"/>
          </a:xfrm>
          <a:prstGeom prst="roundRect">
            <a:avLst/>
          </a:prstGeom>
          <a:solidFill>
            <a:srgbClr val="FFCCCC"/>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rPr>
              <a:t>Heat transfer model</a:t>
            </a:r>
          </a:p>
          <a:p>
            <a:pPr lvl="2">
              <a:buFont typeface="Arial" pitchFamily="34" charset="0"/>
              <a:buChar char="•"/>
            </a:pPr>
            <a:r>
              <a:rPr lang="en-AU" dirty="0" smtClean="0"/>
              <a:t> Radiation, convection, conduction </a:t>
            </a:r>
          </a:p>
          <a:p>
            <a:pPr lvl="2">
              <a:buFont typeface="Arial" pitchFamily="34" charset="0"/>
              <a:buChar char="•"/>
            </a:pPr>
            <a:r>
              <a:rPr lang="en-AU" dirty="0" smtClean="0"/>
              <a:t> 1-dimensional – lumped mass</a:t>
            </a:r>
          </a:p>
          <a:p>
            <a:pPr lvl="2">
              <a:buFont typeface="Arial" pitchFamily="34" charset="0"/>
              <a:buChar char="•"/>
            </a:pPr>
            <a:r>
              <a:rPr kumimoji="0" lang="en-AU" b="0" i="0" u="none" strike="noStrike" cap="none" normalizeH="0" baseline="0" dirty="0" smtClean="0">
                <a:ln>
                  <a:noFill/>
                </a:ln>
                <a:solidFill>
                  <a:schemeClr val="tx1"/>
                </a:solidFill>
                <a:effectLst/>
                <a:latin typeface="Arial" charset="0"/>
              </a:rPr>
              <a:t> 2-d or 3-d heat transfer – finite elements</a:t>
            </a:r>
          </a:p>
          <a:p>
            <a:pPr lvl="2">
              <a:buFont typeface="Arial" pitchFamily="34" charset="0"/>
              <a:buChar char="•"/>
            </a:pPr>
            <a:r>
              <a:rPr lang="en-AU" dirty="0" smtClean="0"/>
              <a:t> Thermal properties constant or vary with time/temp</a:t>
            </a:r>
            <a:endParaRPr kumimoji="0" lang="en-AU"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1362269" y="4972064"/>
            <a:ext cx="6727372" cy="1328023"/>
          </a:xfrm>
          <a:prstGeom prst="roundRect">
            <a:avLst/>
          </a:prstGeom>
          <a:solidFill>
            <a:srgbClr val="CCFFCC"/>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rPr>
              <a:t>Structural model</a:t>
            </a:r>
          </a:p>
          <a:p>
            <a:pPr lvl="2">
              <a:buFont typeface="Arial" pitchFamily="34" charset="0"/>
              <a:buChar char="•"/>
            </a:pPr>
            <a:r>
              <a:rPr lang="en-AU" dirty="0" smtClean="0"/>
              <a:t> Single element strength v temperature</a:t>
            </a:r>
          </a:p>
          <a:p>
            <a:pPr lvl="2">
              <a:buFont typeface="Arial" pitchFamily="34" charset="0"/>
              <a:buChar char="•"/>
            </a:pPr>
            <a:r>
              <a:rPr kumimoji="0" lang="en-AU" b="0" i="0" u="none" strike="noStrike" cap="none" normalizeH="0" baseline="0" dirty="0" smtClean="0">
                <a:ln>
                  <a:noFill/>
                </a:ln>
                <a:solidFill>
                  <a:schemeClr val="tx1"/>
                </a:solidFill>
                <a:effectLst/>
                <a:latin typeface="Arial" charset="0"/>
              </a:rPr>
              <a:t> Interaction with whole building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smtClean="0"/>
              <a:t>‘</a:t>
            </a:r>
            <a:r>
              <a:rPr lang="en-AU" sz="3600" dirty="0" err="1" smtClean="0"/>
              <a:t>Slimflor</a:t>
            </a:r>
            <a:r>
              <a:rPr lang="en-AU" sz="3600" dirty="0" smtClean="0"/>
              <a:t>’ system</a:t>
            </a:r>
            <a:endParaRPr lang="en-AU" sz="36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400144"/>
            <a:ext cx="5462647" cy="306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50127" b="78463"/>
          <a:stretch>
            <a:fillRect/>
          </a:stretch>
        </p:blipFill>
        <p:spPr bwMode="auto">
          <a:xfrm>
            <a:off x="2523897" y="4653136"/>
            <a:ext cx="444392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76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Finite Element Model</a:t>
            </a:r>
            <a:endParaRPr lang="en-AU"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818" t="14030" r="19175" b="11892"/>
          <a:stretch/>
        </p:blipFill>
        <p:spPr>
          <a:xfrm>
            <a:off x="1763688" y="1556792"/>
            <a:ext cx="5184576" cy="5015695"/>
          </a:xfrm>
        </p:spPr>
      </p:pic>
    </p:spTree>
    <p:extLst>
      <p:ext uri="{BB962C8B-B14F-4D97-AF65-F5344CB8AC3E}">
        <p14:creationId xmlns:p14="http://schemas.microsoft.com/office/powerpoint/2010/main" val="896167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smtClean="0"/>
              <a:t>Temperature and strength at 60 minutes</a:t>
            </a:r>
            <a:endParaRPr lang="en-AU" sz="3600" dirty="0"/>
          </a:p>
        </p:txBody>
      </p:sp>
      <p:pic>
        <p:nvPicPr>
          <p:cNvPr id="758786" name="Picture 2"/>
          <p:cNvPicPr>
            <a:picLocks noChangeAspect="1" noChangeArrowheads="1"/>
          </p:cNvPicPr>
          <p:nvPr/>
        </p:nvPicPr>
        <p:blipFill rotWithShape="1">
          <a:blip r:embed="rId2" cstate="print"/>
          <a:srcRect l="943" t="1569"/>
          <a:stretch/>
        </p:blipFill>
        <p:spPr bwMode="auto">
          <a:xfrm>
            <a:off x="381600" y="1202400"/>
            <a:ext cx="6101428" cy="4868994"/>
          </a:xfrm>
          <a:prstGeom prst="rect">
            <a:avLst/>
          </a:prstGeom>
          <a:noFill/>
          <a:ln w="9525">
            <a:noFill/>
            <a:miter lim="800000"/>
            <a:headEnd/>
            <a:tailEnd/>
          </a:ln>
        </p:spPr>
      </p:pic>
      <p:sp>
        <p:nvSpPr>
          <p:cNvPr id="5" name="TextBox 4"/>
          <p:cNvSpPr txBox="1"/>
          <p:nvPr/>
        </p:nvSpPr>
        <p:spPr>
          <a:xfrm>
            <a:off x="6839744" y="4365104"/>
            <a:ext cx="2304256" cy="1323439"/>
          </a:xfrm>
          <a:prstGeom prst="rect">
            <a:avLst/>
          </a:prstGeom>
          <a:noFill/>
        </p:spPr>
        <p:txBody>
          <a:bodyPr wrap="square" rtlCol="0">
            <a:spAutoFit/>
          </a:bodyPr>
          <a:lstStyle/>
          <a:p>
            <a:pPr algn="l"/>
            <a:r>
              <a:rPr lang="en-AU" sz="2000" dirty="0" smtClean="0"/>
              <a:t>Lower flange, 600</a:t>
            </a:r>
            <a:r>
              <a:rPr lang="en-AU" sz="2000" dirty="0" smtClean="0">
                <a:latin typeface="Calibri"/>
              </a:rPr>
              <a:t>⁰</a:t>
            </a:r>
          </a:p>
          <a:p>
            <a:pPr algn="l"/>
            <a:r>
              <a:rPr lang="en-AU" sz="2000" b="1" dirty="0" smtClean="0"/>
              <a:t>Strength 40% approx</a:t>
            </a:r>
            <a:endParaRPr lang="en-AU" sz="2000" b="1" dirty="0"/>
          </a:p>
        </p:txBody>
      </p:sp>
      <p:sp>
        <p:nvSpPr>
          <p:cNvPr id="6" name="TextBox 5"/>
          <p:cNvSpPr txBox="1"/>
          <p:nvPr/>
        </p:nvSpPr>
        <p:spPr>
          <a:xfrm>
            <a:off x="6839744" y="1844824"/>
            <a:ext cx="2304256" cy="1015663"/>
          </a:xfrm>
          <a:prstGeom prst="rect">
            <a:avLst/>
          </a:prstGeom>
          <a:noFill/>
        </p:spPr>
        <p:txBody>
          <a:bodyPr wrap="square" rtlCol="0">
            <a:spAutoFit/>
          </a:bodyPr>
          <a:lstStyle/>
          <a:p>
            <a:pPr algn="l"/>
            <a:r>
              <a:rPr lang="en-AU" sz="2000" dirty="0" smtClean="0"/>
              <a:t>Upper flange, 100</a:t>
            </a:r>
            <a:r>
              <a:rPr lang="en-AU" sz="2000" dirty="0" smtClean="0">
                <a:latin typeface="Calibri"/>
              </a:rPr>
              <a:t>⁰</a:t>
            </a:r>
          </a:p>
          <a:p>
            <a:pPr algn="l"/>
            <a:r>
              <a:rPr lang="en-AU" sz="2000" b="1" dirty="0" smtClean="0"/>
              <a:t>Strength 100% </a:t>
            </a:r>
            <a:endParaRPr lang="en-AU" sz="2000" b="1" dirty="0"/>
          </a:p>
        </p:txBody>
      </p:sp>
      <p:sp>
        <p:nvSpPr>
          <p:cNvPr id="7" name="TextBox 6"/>
          <p:cNvSpPr txBox="1"/>
          <p:nvPr/>
        </p:nvSpPr>
        <p:spPr>
          <a:xfrm>
            <a:off x="971600" y="6165304"/>
            <a:ext cx="6984776" cy="400110"/>
          </a:xfrm>
          <a:prstGeom prst="rect">
            <a:avLst/>
          </a:prstGeom>
          <a:noFill/>
        </p:spPr>
        <p:txBody>
          <a:bodyPr wrap="square" rtlCol="0">
            <a:spAutoFit/>
          </a:bodyPr>
          <a:lstStyle/>
          <a:p>
            <a:pPr algn="l"/>
            <a:r>
              <a:rPr lang="en-AU" sz="2000" b="1" dirty="0" smtClean="0"/>
              <a:t>Overall plastic moment capacity, x 80% approx</a:t>
            </a:r>
            <a:endParaRPr lang="en-AU" sz="2000" b="1" dirty="0"/>
          </a:p>
        </p:txBody>
      </p:sp>
    </p:spTree>
    <p:extLst>
      <p:ext uri="{BB962C8B-B14F-4D97-AF65-F5344CB8AC3E}">
        <p14:creationId xmlns:p14="http://schemas.microsoft.com/office/powerpoint/2010/main" val="348147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 dimensional assessment</a:t>
            </a:r>
            <a:endParaRPr lang="en-AU" dirty="0"/>
          </a:p>
        </p:txBody>
      </p:sp>
      <p:sp>
        <p:nvSpPr>
          <p:cNvPr id="3" name="Content Placeholder 2"/>
          <p:cNvSpPr>
            <a:spLocks noGrp="1"/>
          </p:cNvSpPr>
          <p:nvPr>
            <p:ph idx="1"/>
          </p:nvPr>
        </p:nvSpPr>
        <p:spPr>
          <a:xfrm>
            <a:off x="370978" y="837878"/>
            <a:ext cx="6075702" cy="2215991"/>
          </a:xfrm>
        </p:spPr>
        <p:txBody>
          <a:bodyPr/>
          <a:lstStyle/>
          <a:p>
            <a:r>
              <a:rPr lang="en-AU" b="0" dirty="0" smtClean="0"/>
              <a:t>Protected steelwork – specific sections</a:t>
            </a:r>
          </a:p>
          <a:p>
            <a:r>
              <a:rPr lang="en-AU" b="0" dirty="0" smtClean="0"/>
              <a:t>Time in a standard fire to cause same reduction in strength as predicted actual fire</a:t>
            </a:r>
          </a:p>
          <a:p>
            <a:r>
              <a:rPr lang="en-AU" b="0" dirty="0" smtClean="0"/>
              <a:t>Critical temperature</a:t>
            </a:r>
            <a:endParaRPr lang="en-AU" b="0" dirty="0"/>
          </a:p>
        </p:txBody>
      </p:sp>
      <p:grpSp>
        <p:nvGrpSpPr>
          <p:cNvPr id="21" name="Group 20"/>
          <p:cNvGrpSpPr/>
          <p:nvPr/>
        </p:nvGrpSpPr>
        <p:grpSpPr>
          <a:xfrm>
            <a:off x="77560" y="3153747"/>
            <a:ext cx="9066440" cy="3165035"/>
            <a:chOff x="197304" y="3331029"/>
            <a:chExt cx="9066440" cy="3165035"/>
          </a:xfrm>
        </p:grpSpPr>
        <p:pic>
          <p:nvPicPr>
            <p:cNvPr id="4" name="Picture 3"/>
            <p:cNvPicPr>
              <a:picLocks noChangeAspect="1"/>
            </p:cNvPicPr>
            <p:nvPr/>
          </p:nvPicPr>
          <p:blipFill rotWithShape="1">
            <a:blip r:embed="rId2" cstate="print"/>
            <a:srcRect t="10668"/>
            <a:stretch/>
          </p:blipFill>
          <p:spPr>
            <a:xfrm>
              <a:off x="197304" y="3331029"/>
              <a:ext cx="5056256" cy="3063778"/>
            </a:xfrm>
            <a:prstGeom prst="rect">
              <a:avLst/>
            </a:prstGeom>
          </p:spPr>
        </p:pic>
        <p:pic>
          <p:nvPicPr>
            <p:cNvPr id="5" name="Picture 4"/>
            <p:cNvPicPr>
              <a:picLocks noChangeAspect="1"/>
            </p:cNvPicPr>
            <p:nvPr/>
          </p:nvPicPr>
          <p:blipFill rotWithShape="1">
            <a:blip r:embed="rId3" cstate="print"/>
            <a:srcRect t="11288"/>
            <a:stretch/>
          </p:blipFill>
          <p:spPr>
            <a:xfrm>
              <a:off x="3993018" y="3363686"/>
              <a:ext cx="5270726" cy="3132378"/>
            </a:xfrm>
            <a:prstGeom prst="rect">
              <a:avLst/>
            </a:prstGeom>
          </p:spPr>
        </p:pic>
        <p:cxnSp>
          <p:nvCxnSpPr>
            <p:cNvPr id="7" name="Straight Arrow Connector 6"/>
            <p:cNvCxnSpPr/>
            <p:nvPr/>
          </p:nvCxnSpPr>
          <p:spPr bwMode="auto">
            <a:xfrm>
              <a:off x="1966505" y="4884414"/>
              <a:ext cx="3634740" cy="34290"/>
            </a:xfrm>
            <a:prstGeom prst="straightConnector1">
              <a:avLst/>
            </a:prstGeom>
            <a:solidFill>
              <a:schemeClr val="accent1"/>
            </a:solidFill>
            <a:ln w="19050" cap="flat" cmpd="sng" algn="ctr">
              <a:solidFill>
                <a:schemeClr val="tx1"/>
              </a:solidFill>
              <a:prstDash val="solid"/>
              <a:round/>
              <a:headEnd type="none" w="lg" len="lg"/>
              <a:tailEnd type="triangle"/>
            </a:ln>
            <a:effectLst/>
          </p:spPr>
        </p:cxnSp>
        <p:cxnSp>
          <p:nvCxnSpPr>
            <p:cNvPr id="10" name="Straight Arrow Connector 9"/>
            <p:cNvCxnSpPr/>
            <p:nvPr/>
          </p:nvCxnSpPr>
          <p:spPr bwMode="auto">
            <a:xfrm>
              <a:off x="5601245" y="4884414"/>
              <a:ext cx="0" cy="1085850"/>
            </a:xfrm>
            <a:prstGeom prst="straightConnector1">
              <a:avLst/>
            </a:prstGeom>
            <a:solidFill>
              <a:schemeClr val="accent1"/>
            </a:solidFill>
            <a:ln w="19050" cap="flat" cmpd="sng" algn="ctr">
              <a:solidFill>
                <a:schemeClr val="tx1"/>
              </a:solidFill>
              <a:prstDash val="solid"/>
              <a:round/>
              <a:headEnd type="none" w="lg" len="lg"/>
              <a:tailEnd type="triangle"/>
            </a:ln>
            <a:effectLst/>
          </p:spPr>
        </p:cxnSp>
      </p:grpSp>
      <p:grpSp>
        <p:nvGrpSpPr>
          <p:cNvPr id="13" name="Group 46"/>
          <p:cNvGrpSpPr>
            <a:grpSpLocks/>
          </p:cNvGrpSpPr>
          <p:nvPr/>
        </p:nvGrpSpPr>
        <p:grpSpPr bwMode="auto">
          <a:xfrm>
            <a:off x="6403816" y="380677"/>
            <a:ext cx="2057400" cy="1644650"/>
            <a:chOff x="838" y="617"/>
            <a:chExt cx="1296" cy="1036"/>
          </a:xfrm>
        </p:grpSpPr>
        <p:sp>
          <p:nvSpPr>
            <p:cNvPr id="14" name="Rectangle 6"/>
            <p:cNvSpPr>
              <a:spLocks noChangeArrowheads="1"/>
            </p:cNvSpPr>
            <p:nvPr/>
          </p:nvSpPr>
          <p:spPr bwMode="auto">
            <a:xfrm>
              <a:off x="1249" y="808"/>
              <a:ext cx="501" cy="97"/>
            </a:xfrm>
            <a:prstGeom prst="rect">
              <a:avLst/>
            </a:prstGeom>
            <a:solidFill>
              <a:srgbClr val="CC99FF"/>
            </a:solidFill>
            <a:ln w="9525">
              <a:solidFill>
                <a:srgbClr val="000000"/>
              </a:solidFill>
              <a:miter lim="800000"/>
              <a:headEnd/>
              <a:tailEnd/>
            </a:ln>
          </p:spPr>
          <p:txBody>
            <a:bodyPr wrap="none" anchor="ctr"/>
            <a:lstStyle/>
            <a:p>
              <a:endParaRPr lang="en-AU"/>
            </a:p>
          </p:txBody>
        </p:sp>
        <p:sp>
          <p:nvSpPr>
            <p:cNvPr id="15" name="Rectangle 7"/>
            <p:cNvSpPr>
              <a:spLocks noChangeArrowheads="1"/>
            </p:cNvSpPr>
            <p:nvPr/>
          </p:nvSpPr>
          <p:spPr bwMode="auto">
            <a:xfrm>
              <a:off x="1444" y="898"/>
              <a:ext cx="112" cy="718"/>
            </a:xfrm>
            <a:prstGeom prst="rect">
              <a:avLst/>
            </a:prstGeom>
            <a:solidFill>
              <a:srgbClr val="CC99FF"/>
            </a:solidFill>
            <a:ln w="9525">
              <a:solidFill>
                <a:srgbClr val="000000"/>
              </a:solidFill>
              <a:miter lim="800000"/>
              <a:headEnd/>
              <a:tailEnd/>
            </a:ln>
          </p:spPr>
          <p:txBody>
            <a:bodyPr wrap="none" anchor="ctr"/>
            <a:lstStyle/>
            <a:p>
              <a:endParaRPr lang="en-AU"/>
            </a:p>
          </p:txBody>
        </p:sp>
        <p:sp>
          <p:nvSpPr>
            <p:cNvPr id="16" name="Rectangle 8"/>
            <p:cNvSpPr>
              <a:spLocks noChangeArrowheads="1"/>
            </p:cNvSpPr>
            <p:nvPr/>
          </p:nvSpPr>
          <p:spPr bwMode="auto">
            <a:xfrm>
              <a:off x="1272" y="1534"/>
              <a:ext cx="463" cy="119"/>
            </a:xfrm>
            <a:prstGeom prst="rect">
              <a:avLst/>
            </a:prstGeom>
            <a:solidFill>
              <a:srgbClr val="CC99FF"/>
            </a:solidFill>
            <a:ln w="9525">
              <a:solidFill>
                <a:srgbClr val="000000"/>
              </a:solidFill>
              <a:miter lim="800000"/>
              <a:headEnd/>
              <a:tailEnd/>
            </a:ln>
          </p:spPr>
          <p:txBody>
            <a:bodyPr wrap="none" anchor="ctr"/>
            <a:lstStyle/>
            <a:p>
              <a:endParaRPr lang="en-AU"/>
            </a:p>
          </p:txBody>
        </p:sp>
        <p:sp>
          <p:nvSpPr>
            <p:cNvPr id="17" name="Line 10"/>
            <p:cNvSpPr>
              <a:spLocks noChangeShapeType="1"/>
            </p:cNvSpPr>
            <p:nvPr/>
          </p:nvSpPr>
          <p:spPr bwMode="auto">
            <a:xfrm>
              <a:off x="1314" y="834"/>
              <a:ext cx="384" cy="0"/>
            </a:xfrm>
            <a:prstGeom prst="line">
              <a:avLst/>
            </a:prstGeom>
            <a:noFill/>
            <a:ln w="50800">
              <a:solidFill>
                <a:srgbClr val="FF6600"/>
              </a:solidFill>
              <a:round/>
              <a:headEnd/>
              <a:tailEnd/>
            </a:ln>
          </p:spPr>
          <p:txBody>
            <a:bodyPr/>
            <a:lstStyle/>
            <a:p>
              <a:endParaRPr lang="en-AU"/>
            </a:p>
          </p:txBody>
        </p:sp>
        <p:sp>
          <p:nvSpPr>
            <p:cNvPr id="18" name="Line 11"/>
            <p:cNvSpPr>
              <a:spLocks noChangeShapeType="1"/>
            </p:cNvSpPr>
            <p:nvPr/>
          </p:nvSpPr>
          <p:spPr bwMode="auto">
            <a:xfrm>
              <a:off x="1314" y="1602"/>
              <a:ext cx="384" cy="0"/>
            </a:xfrm>
            <a:prstGeom prst="line">
              <a:avLst/>
            </a:prstGeom>
            <a:noFill/>
            <a:ln w="50800">
              <a:solidFill>
                <a:srgbClr val="FF6600"/>
              </a:solidFill>
              <a:round/>
              <a:headEnd/>
              <a:tailEnd/>
            </a:ln>
          </p:spPr>
          <p:txBody>
            <a:bodyPr/>
            <a:lstStyle/>
            <a:p>
              <a:endParaRPr lang="en-AU"/>
            </a:p>
          </p:txBody>
        </p:sp>
        <p:sp>
          <p:nvSpPr>
            <p:cNvPr id="19" name="Line 12"/>
            <p:cNvSpPr>
              <a:spLocks noChangeShapeType="1"/>
            </p:cNvSpPr>
            <p:nvPr/>
          </p:nvSpPr>
          <p:spPr bwMode="auto">
            <a:xfrm>
              <a:off x="1506" y="834"/>
              <a:ext cx="0" cy="768"/>
            </a:xfrm>
            <a:prstGeom prst="line">
              <a:avLst/>
            </a:prstGeom>
            <a:noFill/>
            <a:ln w="50800">
              <a:solidFill>
                <a:srgbClr val="FF6600"/>
              </a:solidFill>
              <a:round/>
              <a:headEnd/>
              <a:tailEnd/>
            </a:ln>
          </p:spPr>
          <p:txBody>
            <a:bodyPr/>
            <a:lstStyle/>
            <a:p>
              <a:endParaRPr lang="en-AU"/>
            </a:p>
          </p:txBody>
        </p:sp>
        <p:sp>
          <p:nvSpPr>
            <p:cNvPr id="20" name="Rectangle 16"/>
            <p:cNvSpPr>
              <a:spLocks noChangeArrowheads="1"/>
            </p:cNvSpPr>
            <p:nvPr/>
          </p:nvSpPr>
          <p:spPr bwMode="auto">
            <a:xfrm>
              <a:off x="838" y="617"/>
              <a:ext cx="1296" cy="192"/>
            </a:xfrm>
            <a:prstGeom prst="rect">
              <a:avLst/>
            </a:prstGeom>
            <a:solidFill>
              <a:srgbClr val="CCFFCC"/>
            </a:solidFill>
            <a:ln w="9525">
              <a:solidFill>
                <a:srgbClr val="000000"/>
              </a:solidFill>
              <a:miter lim="800000"/>
              <a:headEnd/>
              <a:tailEnd/>
            </a:ln>
          </p:spPr>
          <p:txBody>
            <a:bodyPr wrap="none" anchor="ctr"/>
            <a:lstStyle/>
            <a:p>
              <a:endParaRPr lang="en-AU"/>
            </a:p>
          </p:txBody>
        </p:sp>
      </p:grpSp>
      <p:sp>
        <p:nvSpPr>
          <p:cNvPr id="22" name="TextBox 21"/>
          <p:cNvSpPr txBox="1"/>
          <p:nvPr/>
        </p:nvSpPr>
        <p:spPr>
          <a:xfrm>
            <a:off x="6962050" y="2184074"/>
            <a:ext cx="1404937" cy="461665"/>
          </a:xfrm>
          <a:prstGeom prst="rect">
            <a:avLst/>
          </a:prstGeom>
          <a:noFill/>
        </p:spPr>
        <p:txBody>
          <a:bodyPr wrap="square" rtlCol="0">
            <a:spAutoFit/>
          </a:bodyPr>
          <a:lstStyle/>
          <a:p>
            <a:r>
              <a:rPr lang="en-AU" b="1" dirty="0" smtClean="0">
                <a:solidFill>
                  <a:srgbClr val="FF0000"/>
                </a:solidFill>
              </a:rPr>
              <a:t>FIRE!</a:t>
            </a:r>
            <a:endParaRPr lang="en-AU" b="1" dirty="0">
              <a:solidFill>
                <a:srgbClr val="FF0000"/>
              </a:solidFill>
            </a:endParaRPr>
          </a:p>
        </p:txBody>
      </p:sp>
    </p:spTree>
    <p:extLst>
      <p:ext uri="{BB962C8B-B14F-4D97-AF65-F5344CB8AC3E}">
        <p14:creationId xmlns:p14="http://schemas.microsoft.com/office/powerpoint/2010/main" val="301017596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4175" y="374650"/>
            <a:ext cx="8375650" cy="396875"/>
          </a:xfrm>
        </p:spPr>
        <p:txBody>
          <a:bodyPr/>
          <a:lstStyle/>
          <a:p>
            <a:pPr eaLnBrk="1" hangingPunct="1"/>
            <a:r>
              <a:rPr lang="en-AU" dirty="0" smtClean="0"/>
              <a:t>The effect of ventilation</a:t>
            </a:r>
          </a:p>
        </p:txBody>
      </p:sp>
      <p:sp>
        <p:nvSpPr>
          <p:cNvPr id="114691" name="Rectangle 3"/>
          <p:cNvSpPr>
            <a:spLocks noGrp="1" noChangeArrowheads="1"/>
          </p:cNvSpPr>
          <p:nvPr>
            <p:ph type="body" idx="1"/>
          </p:nvPr>
        </p:nvSpPr>
        <p:spPr>
          <a:xfrm>
            <a:off x="661988" y="1300163"/>
            <a:ext cx="7807325" cy="365125"/>
          </a:xfrm>
        </p:spPr>
        <p:txBody>
          <a:bodyPr/>
          <a:lstStyle/>
          <a:p>
            <a:pPr eaLnBrk="1" hangingPunct="1"/>
            <a:endParaRPr lang="en-AU" smtClean="0"/>
          </a:p>
        </p:txBody>
      </p:sp>
      <p:pic>
        <p:nvPicPr>
          <p:cNvPr id="114692" name="Picture 4"/>
          <p:cNvPicPr>
            <a:picLocks noChangeAspect="1" noChangeArrowheads="1"/>
          </p:cNvPicPr>
          <p:nvPr/>
        </p:nvPicPr>
        <p:blipFill>
          <a:blip r:embed="rId2" cstate="print"/>
          <a:srcRect/>
          <a:stretch>
            <a:fillRect/>
          </a:stretch>
        </p:blipFill>
        <p:spPr bwMode="auto">
          <a:xfrm>
            <a:off x="1126612" y="3731217"/>
            <a:ext cx="5822500" cy="3194419"/>
          </a:xfrm>
          <a:prstGeom prst="rect">
            <a:avLst/>
          </a:prstGeom>
          <a:noFill/>
          <a:ln w="9525">
            <a:noFill/>
            <a:miter lim="800000"/>
            <a:headEnd/>
            <a:tailEnd/>
          </a:ln>
        </p:spPr>
      </p:pic>
      <p:pic>
        <p:nvPicPr>
          <p:cNvPr id="114693" name="Picture 5"/>
          <p:cNvPicPr>
            <a:picLocks noChangeAspect="1" noChangeArrowheads="1"/>
          </p:cNvPicPr>
          <p:nvPr/>
        </p:nvPicPr>
        <p:blipFill>
          <a:blip r:embed="rId3" cstate="print"/>
          <a:srcRect/>
          <a:stretch>
            <a:fillRect/>
          </a:stretch>
        </p:blipFill>
        <p:spPr bwMode="auto">
          <a:xfrm>
            <a:off x="1126612" y="908082"/>
            <a:ext cx="5582946" cy="3105648"/>
          </a:xfrm>
          <a:prstGeom prst="rect">
            <a:avLst/>
          </a:prstGeom>
          <a:noFill/>
          <a:ln w="9525">
            <a:noFill/>
            <a:miter lim="800000"/>
            <a:headEnd/>
            <a:tailEnd/>
          </a:ln>
        </p:spPr>
      </p:pic>
    </p:spTree>
    <p:extLst>
      <p:ext uri="{BB962C8B-B14F-4D97-AF65-F5344CB8AC3E}">
        <p14:creationId xmlns:p14="http://schemas.microsoft.com/office/powerpoint/2010/main" val="34483879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73826"/>
            <a:ext cx="8375650" cy="400110"/>
          </a:xfrm>
        </p:spPr>
        <p:txBody>
          <a:bodyPr/>
          <a:lstStyle/>
          <a:p>
            <a:r>
              <a:rPr lang="en-AU" dirty="0" smtClean="0"/>
              <a:t>Comparison case – 60 minutes equivalent FRL</a:t>
            </a:r>
            <a:endParaRPr lang="en-AU" dirty="0"/>
          </a:p>
        </p:txBody>
      </p:sp>
      <p:sp>
        <p:nvSpPr>
          <p:cNvPr id="3" name="Content Placeholder 2"/>
          <p:cNvSpPr>
            <a:spLocks noGrp="1"/>
          </p:cNvSpPr>
          <p:nvPr>
            <p:ph idx="1"/>
          </p:nvPr>
        </p:nvSpPr>
        <p:spPr/>
        <p:txBody>
          <a:bodyPr/>
          <a:lstStyle/>
          <a:p>
            <a:endParaRPr lang="en-AU"/>
          </a:p>
        </p:txBody>
      </p:sp>
      <p:pic>
        <p:nvPicPr>
          <p:cNvPr id="247810" name="Picture 2" descr="F:\USB backup 240614\New folder\enstruct\SFS170615\FS3.jpg"/>
          <p:cNvPicPr>
            <a:picLocks noChangeAspect="1" noChangeArrowheads="1"/>
          </p:cNvPicPr>
          <p:nvPr/>
        </p:nvPicPr>
        <p:blipFill>
          <a:blip r:embed="rId2" cstate="print"/>
          <a:srcRect/>
          <a:stretch>
            <a:fillRect/>
          </a:stretch>
        </p:blipFill>
        <p:spPr bwMode="auto">
          <a:xfrm>
            <a:off x="951624" y="840921"/>
            <a:ext cx="6867525" cy="5829300"/>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73772"/>
            <a:ext cx="8375650" cy="800219"/>
          </a:xfrm>
        </p:spPr>
        <p:txBody>
          <a:bodyPr/>
          <a:lstStyle/>
          <a:p>
            <a:r>
              <a:rPr lang="en-AU" dirty="0" smtClean="0"/>
              <a:t>Test case 60 FRL – compare using parametric fire, simple 1d heat transfer</a:t>
            </a:r>
            <a:endParaRPr lang="en-AU" dirty="0"/>
          </a:p>
        </p:txBody>
      </p:sp>
      <p:sp>
        <p:nvSpPr>
          <p:cNvPr id="3" name="Content Placeholder 2"/>
          <p:cNvSpPr>
            <a:spLocks noGrp="1"/>
          </p:cNvSpPr>
          <p:nvPr>
            <p:ph idx="1"/>
          </p:nvPr>
        </p:nvSpPr>
        <p:spPr>
          <a:xfrm>
            <a:off x="668337" y="1046059"/>
            <a:ext cx="7807325" cy="738664"/>
          </a:xfrm>
        </p:spPr>
        <p:txBody>
          <a:bodyPr/>
          <a:lstStyle/>
          <a:p>
            <a:pPr>
              <a:buNone/>
            </a:pPr>
            <a:r>
              <a:rPr lang="en-AU" b="0" dirty="0" smtClean="0"/>
              <a:t>  410 x 60kg/m Universal beam, with fire protection for 60 FRL, 19mm insulation, critical temperature 550C</a:t>
            </a:r>
            <a:endParaRPr lang="en-AU" b="0" dirty="0"/>
          </a:p>
        </p:txBody>
      </p:sp>
      <p:pic>
        <p:nvPicPr>
          <p:cNvPr id="248834" name="Picture 2" descr="F:\USB backup 240614\New folder\enstruct\SFS170615\410UB60-60FRL.gif"/>
          <p:cNvPicPr>
            <a:picLocks noChangeAspect="1" noChangeArrowheads="1"/>
          </p:cNvPicPr>
          <p:nvPr/>
        </p:nvPicPr>
        <p:blipFill>
          <a:blip r:embed="rId2" cstate="print"/>
          <a:srcRect l="990"/>
          <a:stretch>
            <a:fillRect/>
          </a:stretch>
        </p:blipFill>
        <p:spPr bwMode="auto">
          <a:xfrm>
            <a:off x="1063691" y="1856792"/>
            <a:ext cx="6792686" cy="4595543"/>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Structural Design</a:t>
            </a:r>
            <a:endParaRPr lang="en-AU" dirty="0"/>
          </a:p>
        </p:txBody>
      </p:sp>
      <p:sp>
        <p:nvSpPr>
          <p:cNvPr id="3" name="Content Placeholder 2"/>
          <p:cNvSpPr>
            <a:spLocks noGrp="1"/>
          </p:cNvSpPr>
          <p:nvPr>
            <p:ph idx="1"/>
          </p:nvPr>
        </p:nvSpPr>
        <p:spPr>
          <a:xfrm>
            <a:off x="681302" y="943269"/>
            <a:ext cx="7781395" cy="5567597"/>
          </a:xfrm>
        </p:spPr>
        <p:txBody>
          <a:bodyPr/>
          <a:lstStyle/>
          <a:p>
            <a:r>
              <a:rPr lang="en-AU" dirty="0" smtClean="0"/>
              <a:t>Loads are relatively well understood and/or defined in standards</a:t>
            </a:r>
          </a:p>
          <a:p>
            <a:r>
              <a:rPr lang="en-AU" dirty="0" smtClean="0"/>
              <a:t>Loads are subject to factors of safety</a:t>
            </a:r>
          </a:p>
          <a:p>
            <a:r>
              <a:rPr lang="en-AU" dirty="0"/>
              <a:t>E</a:t>
            </a:r>
            <a:r>
              <a:rPr lang="en-AU" dirty="0" smtClean="0"/>
              <a:t>xpected strengths and member capacities are reduced by factors </a:t>
            </a:r>
          </a:p>
          <a:p>
            <a:r>
              <a:rPr lang="en-AU" dirty="0" smtClean="0"/>
              <a:t>All structural materials are tested </a:t>
            </a:r>
          </a:p>
          <a:p>
            <a:r>
              <a:rPr lang="en-AU" dirty="0" smtClean="0"/>
              <a:t>Each structural member is specifically designed for forces upon it, taking into account its role in the overall structure</a:t>
            </a:r>
          </a:p>
          <a:p>
            <a:r>
              <a:rPr lang="en-AU" dirty="0" smtClean="0"/>
              <a:t>Structural engineers understand ‘load paths’ and how every force can be resisted and transferred to the ground </a:t>
            </a:r>
          </a:p>
          <a:p>
            <a:endParaRPr lang="en-AU" dirty="0"/>
          </a:p>
        </p:txBody>
      </p:sp>
    </p:spTree>
    <p:extLst>
      <p:ext uri="{BB962C8B-B14F-4D97-AF65-F5344CB8AC3E}">
        <p14:creationId xmlns:p14="http://schemas.microsoft.com/office/powerpoint/2010/main" val="37590434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661988" y="1300163"/>
            <a:ext cx="8097837" cy="923330"/>
          </a:xfrm>
        </p:spPr>
        <p:txBody>
          <a:bodyPr/>
          <a:lstStyle/>
          <a:p>
            <a:pPr>
              <a:buNone/>
            </a:pPr>
            <a:r>
              <a:rPr lang="en-AU" b="0" dirty="0" smtClean="0"/>
              <a:t>Parametric fire curve generated from same room/fuel data</a:t>
            </a:r>
          </a:p>
          <a:p>
            <a:pPr>
              <a:buNone/>
            </a:pPr>
            <a:r>
              <a:rPr lang="en-AU" b="0" dirty="0" smtClean="0"/>
              <a:t>410UB with protection FRL60, max temp = 493ºC &lt; </a:t>
            </a:r>
            <a:r>
              <a:rPr lang="en-AU" b="0" dirty="0" err="1" smtClean="0"/>
              <a:t>Tcrit</a:t>
            </a:r>
            <a:endParaRPr lang="en-AU" b="0" dirty="0"/>
          </a:p>
        </p:txBody>
      </p:sp>
      <p:pic>
        <p:nvPicPr>
          <p:cNvPr id="249858" name="Picture 2" descr="F:\USB backup 240614\New folder\enstruct\SFS170615\410UB60-FS3.gif"/>
          <p:cNvPicPr>
            <a:picLocks noChangeAspect="1" noChangeArrowheads="1"/>
          </p:cNvPicPr>
          <p:nvPr/>
        </p:nvPicPr>
        <p:blipFill>
          <a:blip r:embed="rId2" cstate="print"/>
          <a:srcRect/>
          <a:stretch>
            <a:fillRect/>
          </a:stretch>
        </p:blipFill>
        <p:spPr bwMode="auto">
          <a:xfrm>
            <a:off x="661988" y="2223493"/>
            <a:ext cx="6405659" cy="4322646"/>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73772"/>
            <a:ext cx="8375650" cy="800219"/>
          </a:xfrm>
        </p:spPr>
        <p:txBody>
          <a:bodyPr/>
          <a:lstStyle/>
          <a:p>
            <a:r>
              <a:rPr lang="en-AU" dirty="0" smtClean="0"/>
              <a:t>How about a much smaller steel section?</a:t>
            </a:r>
            <a:br>
              <a:rPr lang="en-AU" dirty="0" smtClean="0"/>
            </a:br>
            <a:endParaRPr lang="en-AU" dirty="0"/>
          </a:p>
        </p:txBody>
      </p:sp>
      <p:sp>
        <p:nvSpPr>
          <p:cNvPr id="3" name="Content Placeholder 2"/>
          <p:cNvSpPr>
            <a:spLocks noGrp="1"/>
          </p:cNvSpPr>
          <p:nvPr>
            <p:ph idx="1"/>
          </p:nvPr>
        </p:nvSpPr>
        <p:spPr>
          <a:xfrm>
            <a:off x="661988" y="1300163"/>
            <a:ext cx="8155441" cy="738664"/>
          </a:xfrm>
        </p:spPr>
        <p:txBody>
          <a:bodyPr/>
          <a:lstStyle/>
          <a:p>
            <a:pPr>
              <a:buNone/>
            </a:pPr>
            <a:r>
              <a:rPr lang="en-AU" b="0" dirty="0" smtClean="0"/>
              <a:t>150 UB14 FRL60, 27mm insulation, max temperature 502C</a:t>
            </a:r>
            <a:endParaRPr lang="en-AU" b="0" dirty="0"/>
          </a:p>
        </p:txBody>
      </p:sp>
      <p:pic>
        <p:nvPicPr>
          <p:cNvPr id="250882" name="Picture 2" descr="F:\USB backup 240614\New folder\enstruct\SFS170615\150UB14-FS3.gif"/>
          <p:cNvPicPr>
            <a:picLocks noChangeAspect="1" noChangeArrowheads="1"/>
          </p:cNvPicPr>
          <p:nvPr/>
        </p:nvPicPr>
        <p:blipFill>
          <a:blip r:embed="rId2" cstate="print"/>
          <a:srcRect/>
          <a:stretch>
            <a:fillRect/>
          </a:stretch>
        </p:blipFill>
        <p:spPr bwMode="auto">
          <a:xfrm>
            <a:off x="661988" y="2038827"/>
            <a:ext cx="6765567" cy="452678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Hot and fast or longer slower fire?</a:t>
            </a:r>
            <a:endParaRPr lang="en-AU" dirty="0"/>
          </a:p>
        </p:txBody>
      </p:sp>
      <p:sp>
        <p:nvSpPr>
          <p:cNvPr id="3" name="Content Placeholder 2"/>
          <p:cNvSpPr>
            <a:spLocks noGrp="1"/>
          </p:cNvSpPr>
          <p:nvPr>
            <p:ph idx="1"/>
          </p:nvPr>
        </p:nvSpPr>
        <p:spPr/>
        <p:txBody>
          <a:bodyPr/>
          <a:lstStyle/>
          <a:p>
            <a:endParaRPr lang="en-AU"/>
          </a:p>
        </p:txBody>
      </p:sp>
      <p:pic>
        <p:nvPicPr>
          <p:cNvPr id="251906" name="Picture 2" descr="F:\USB backup 240614\New folder\enstruct\SFS170615\FS3 time temp.gif"/>
          <p:cNvPicPr>
            <a:picLocks noChangeAspect="1" noChangeArrowheads="1"/>
          </p:cNvPicPr>
          <p:nvPr/>
        </p:nvPicPr>
        <p:blipFill>
          <a:blip r:embed="rId2" cstate="print"/>
          <a:srcRect/>
          <a:stretch>
            <a:fillRect/>
          </a:stretch>
        </p:blipFill>
        <p:spPr bwMode="auto">
          <a:xfrm>
            <a:off x="258536" y="985061"/>
            <a:ext cx="4317853" cy="3213716"/>
          </a:xfrm>
          <a:prstGeom prst="rect">
            <a:avLst/>
          </a:prstGeom>
          <a:noFill/>
        </p:spPr>
      </p:pic>
      <p:pic>
        <p:nvPicPr>
          <p:cNvPr id="251907" name="Picture 3" descr="F:\USB backup 240614\New folder\enstruct\SFS170615\FS4 time temp.gif"/>
          <p:cNvPicPr>
            <a:picLocks noChangeAspect="1" noChangeArrowheads="1"/>
          </p:cNvPicPr>
          <p:nvPr/>
        </p:nvPicPr>
        <p:blipFill>
          <a:blip r:embed="rId3" cstate="print"/>
          <a:srcRect/>
          <a:stretch>
            <a:fillRect/>
          </a:stretch>
        </p:blipFill>
        <p:spPr bwMode="auto">
          <a:xfrm>
            <a:off x="4671138" y="2043404"/>
            <a:ext cx="4164951" cy="1886825"/>
          </a:xfrm>
          <a:prstGeom prst="rect">
            <a:avLst/>
          </a:prstGeom>
          <a:noFill/>
        </p:spPr>
      </p:pic>
      <p:pic>
        <p:nvPicPr>
          <p:cNvPr id="251908" name="Picture 4"/>
          <p:cNvPicPr>
            <a:picLocks noChangeAspect="1" noChangeArrowheads="1"/>
          </p:cNvPicPr>
          <p:nvPr/>
        </p:nvPicPr>
        <p:blipFill>
          <a:blip r:embed="rId4" cstate="print"/>
          <a:srcRect t="19841" r="28197" b="29762"/>
          <a:stretch>
            <a:fillRect/>
          </a:stretch>
        </p:blipFill>
        <p:spPr bwMode="auto">
          <a:xfrm>
            <a:off x="0" y="4230053"/>
            <a:ext cx="4389563" cy="2021457"/>
          </a:xfrm>
          <a:prstGeom prst="rect">
            <a:avLst/>
          </a:prstGeom>
          <a:noFill/>
          <a:ln w="9525">
            <a:noFill/>
            <a:miter lim="800000"/>
            <a:headEnd/>
            <a:tailEnd/>
          </a:ln>
        </p:spPr>
      </p:pic>
      <p:pic>
        <p:nvPicPr>
          <p:cNvPr id="251909" name="Picture 5"/>
          <p:cNvPicPr>
            <a:picLocks noChangeAspect="1" noChangeArrowheads="1"/>
          </p:cNvPicPr>
          <p:nvPr/>
        </p:nvPicPr>
        <p:blipFill>
          <a:blip r:embed="rId5" cstate="print"/>
          <a:srcRect l="3275" t="19269" r="27867" b="30171"/>
          <a:stretch>
            <a:fillRect/>
          </a:stretch>
        </p:blipFill>
        <p:spPr bwMode="auto">
          <a:xfrm>
            <a:off x="4292082" y="4177004"/>
            <a:ext cx="4376057" cy="2083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Long slow fire</a:t>
            </a:r>
            <a:endParaRPr lang="en-AU" dirty="0"/>
          </a:p>
        </p:txBody>
      </p:sp>
      <p:sp>
        <p:nvSpPr>
          <p:cNvPr id="3" name="Content Placeholder 2"/>
          <p:cNvSpPr>
            <a:spLocks noGrp="1"/>
          </p:cNvSpPr>
          <p:nvPr>
            <p:ph idx="1"/>
          </p:nvPr>
        </p:nvSpPr>
        <p:spPr>
          <a:xfrm>
            <a:off x="271511" y="1247970"/>
            <a:ext cx="8600978" cy="369332"/>
          </a:xfrm>
        </p:spPr>
        <p:txBody>
          <a:bodyPr/>
          <a:lstStyle/>
          <a:p>
            <a:pPr>
              <a:buNone/>
            </a:pPr>
            <a:r>
              <a:rPr lang="en-AU" b="0" dirty="0" smtClean="0"/>
              <a:t>410UB, long slow fire with T equiv = 60 min, max temp = 532ºC</a:t>
            </a:r>
            <a:endParaRPr lang="en-AU" b="0" dirty="0"/>
          </a:p>
        </p:txBody>
      </p:sp>
      <p:pic>
        <p:nvPicPr>
          <p:cNvPr id="252930" name="Picture 2"/>
          <p:cNvPicPr>
            <a:picLocks noChangeAspect="1" noChangeArrowheads="1"/>
          </p:cNvPicPr>
          <p:nvPr/>
        </p:nvPicPr>
        <p:blipFill>
          <a:blip r:embed="rId2" cstate="print"/>
          <a:srcRect t="2097"/>
          <a:stretch>
            <a:fillRect/>
          </a:stretch>
        </p:blipFill>
        <p:spPr bwMode="auto">
          <a:xfrm>
            <a:off x="797572" y="1838130"/>
            <a:ext cx="6900183" cy="45999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400 </a:t>
            </a:r>
            <a:r>
              <a:rPr lang="en-AU" dirty="0" err="1" smtClean="0"/>
              <a:t>dia</a:t>
            </a:r>
            <a:r>
              <a:rPr lang="en-AU" dirty="0" smtClean="0"/>
              <a:t> concrete column</a:t>
            </a:r>
            <a:endParaRPr lang="en-AU" dirty="0"/>
          </a:p>
        </p:txBody>
      </p:sp>
      <p:sp>
        <p:nvSpPr>
          <p:cNvPr id="3" name="Content Placeholder 2"/>
          <p:cNvSpPr>
            <a:spLocks noGrp="1"/>
          </p:cNvSpPr>
          <p:nvPr>
            <p:ph idx="1"/>
          </p:nvPr>
        </p:nvSpPr>
        <p:spPr/>
        <p:txBody>
          <a:bodyPr/>
          <a:lstStyle/>
          <a:p>
            <a:pPr>
              <a:buNone/>
            </a:pPr>
            <a:r>
              <a:rPr lang="en-AU" b="0" dirty="0" smtClean="0"/>
              <a:t>Parametric fire                                   ISO fire</a:t>
            </a:r>
          </a:p>
          <a:p>
            <a:pPr>
              <a:buNone/>
            </a:pPr>
            <a:r>
              <a:rPr lang="en-AU" b="0" dirty="0" smtClean="0"/>
              <a:t>Based on </a:t>
            </a:r>
            <a:r>
              <a:rPr lang="en-AU" b="0" dirty="0" err="1" smtClean="0"/>
              <a:t>Tequiv</a:t>
            </a:r>
            <a:r>
              <a:rPr lang="en-AU" b="0" dirty="0" smtClean="0"/>
              <a:t> 60min</a:t>
            </a:r>
            <a:endParaRPr lang="en-AU" b="0" dirty="0"/>
          </a:p>
        </p:txBody>
      </p:sp>
      <p:pic>
        <p:nvPicPr>
          <p:cNvPr id="253954" name="Picture 2"/>
          <p:cNvPicPr>
            <a:picLocks noChangeAspect="1" noChangeArrowheads="1"/>
          </p:cNvPicPr>
          <p:nvPr/>
        </p:nvPicPr>
        <p:blipFill>
          <a:blip r:embed="rId2" cstate="print"/>
          <a:srcRect/>
          <a:stretch>
            <a:fillRect/>
          </a:stretch>
        </p:blipFill>
        <p:spPr bwMode="auto">
          <a:xfrm>
            <a:off x="0" y="1691951"/>
            <a:ext cx="4791075" cy="3810000"/>
          </a:xfrm>
          <a:prstGeom prst="rect">
            <a:avLst/>
          </a:prstGeom>
          <a:noFill/>
          <a:ln w="9525">
            <a:noFill/>
            <a:miter lim="800000"/>
            <a:headEnd/>
            <a:tailEnd/>
          </a:ln>
        </p:spPr>
      </p:pic>
      <p:pic>
        <p:nvPicPr>
          <p:cNvPr id="253957" name="Picture 5"/>
          <p:cNvPicPr>
            <a:picLocks noChangeAspect="1" noChangeArrowheads="1"/>
          </p:cNvPicPr>
          <p:nvPr/>
        </p:nvPicPr>
        <p:blipFill>
          <a:blip r:embed="rId3" cstate="print"/>
          <a:srcRect/>
          <a:stretch>
            <a:fillRect/>
          </a:stretch>
        </p:blipFill>
        <p:spPr bwMode="auto">
          <a:xfrm>
            <a:off x="3977951" y="1691367"/>
            <a:ext cx="4876800" cy="3867150"/>
          </a:xfrm>
          <a:prstGeom prst="rect">
            <a:avLst/>
          </a:prstGeom>
          <a:noFill/>
          <a:ln w="9525">
            <a:noFill/>
            <a:miter lim="800000"/>
            <a:headEnd/>
            <a:tailEnd/>
          </a:ln>
        </p:spPr>
      </p:pic>
      <p:cxnSp>
        <p:nvCxnSpPr>
          <p:cNvPr id="9" name="Straight Connector 8"/>
          <p:cNvCxnSpPr/>
          <p:nvPr/>
        </p:nvCxnSpPr>
        <p:spPr bwMode="auto">
          <a:xfrm flipV="1">
            <a:off x="5477069" y="1632859"/>
            <a:ext cx="0" cy="3340358"/>
          </a:xfrm>
          <a:prstGeom prst="line">
            <a:avLst/>
          </a:prstGeom>
          <a:solidFill>
            <a:schemeClr val="accent1"/>
          </a:solidFill>
          <a:ln w="19050" cap="flat" cmpd="sng" algn="ctr">
            <a:solidFill>
              <a:schemeClr val="tx1"/>
            </a:solidFill>
            <a:prstDash val="solid"/>
            <a:round/>
            <a:headEnd type="none" w="med" len="med"/>
            <a:tailEnd type="none" w="sm" len="sm"/>
          </a:ln>
          <a:effectLst/>
        </p:spPr>
      </p:cxnSp>
      <p:cxnSp>
        <p:nvCxnSpPr>
          <p:cNvPr id="11" name="Straight Arrow Connector 10"/>
          <p:cNvCxnSpPr/>
          <p:nvPr/>
        </p:nvCxnSpPr>
        <p:spPr bwMode="auto">
          <a:xfrm flipV="1">
            <a:off x="1296955" y="1763486"/>
            <a:ext cx="4189445" cy="345232"/>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V="1">
            <a:off x="1399592" y="2155371"/>
            <a:ext cx="4068147" cy="382557"/>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V="1">
            <a:off x="1698171" y="3023118"/>
            <a:ext cx="3788229" cy="93306"/>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2027853" y="3483428"/>
            <a:ext cx="3439886" cy="19283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a:off x="2270449" y="3726024"/>
            <a:ext cx="3206620" cy="463421"/>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4" name="Oval 3"/>
          <p:cNvSpPr/>
          <p:nvPr/>
        </p:nvSpPr>
        <p:spPr bwMode="auto">
          <a:xfrm>
            <a:off x="985838" y="5558517"/>
            <a:ext cx="1284611" cy="1170896"/>
          </a:xfrm>
          <a:prstGeom prst="ellipse">
            <a:avLst/>
          </a:prstGeom>
          <a:solidFill>
            <a:schemeClr val="bg1">
              <a:lumMod val="95000"/>
            </a:schemeClr>
          </a:solidFill>
          <a:ln w="222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ndParaRPr>
          </a:p>
        </p:txBody>
      </p:sp>
      <p:sp>
        <p:nvSpPr>
          <p:cNvPr id="5" name="TextBox 4"/>
          <p:cNvSpPr txBox="1"/>
          <p:nvPr/>
        </p:nvSpPr>
        <p:spPr>
          <a:xfrm>
            <a:off x="3592285" y="5599350"/>
            <a:ext cx="2643187" cy="830997"/>
          </a:xfrm>
          <a:prstGeom prst="rect">
            <a:avLst/>
          </a:prstGeom>
          <a:noFill/>
        </p:spPr>
        <p:txBody>
          <a:bodyPr wrap="square" rtlCol="0">
            <a:spAutoFit/>
          </a:bodyPr>
          <a:lstStyle/>
          <a:p>
            <a:r>
              <a:rPr lang="en-AU" dirty="0" smtClean="0"/>
              <a:t>Outer surface</a:t>
            </a:r>
          </a:p>
          <a:p>
            <a:r>
              <a:rPr lang="en-AU" dirty="0" smtClean="0"/>
              <a:t>Inner core</a:t>
            </a:r>
            <a:endParaRPr lang="en-AU" dirty="0"/>
          </a:p>
        </p:txBody>
      </p:sp>
      <p:grpSp>
        <p:nvGrpSpPr>
          <p:cNvPr id="23" name="Group 22"/>
          <p:cNvGrpSpPr/>
          <p:nvPr/>
        </p:nvGrpSpPr>
        <p:grpSpPr>
          <a:xfrm>
            <a:off x="985839" y="3116424"/>
            <a:ext cx="2606446" cy="2827176"/>
            <a:chOff x="985839" y="3116424"/>
            <a:chExt cx="2606446" cy="2827176"/>
          </a:xfrm>
        </p:grpSpPr>
        <p:cxnSp>
          <p:nvCxnSpPr>
            <p:cNvPr id="7" name="Straight Arrow Connector 6"/>
            <p:cNvCxnSpPr/>
            <p:nvPr/>
          </p:nvCxnSpPr>
          <p:spPr bwMode="auto">
            <a:xfrm flipH="1">
              <a:off x="2270449" y="5595257"/>
              <a:ext cx="1321836" cy="348343"/>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flipH="1" flipV="1">
              <a:off x="985839" y="3116424"/>
              <a:ext cx="2606446" cy="2470182"/>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grpSp>
      <p:grpSp>
        <p:nvGrpSpPr>
          <p:cNvPr id="24" name="Group 23"/>
          <p:cNvGrpSpPr/>
          <p:nvPr/>
        </p:nvGrpSpPr>
        <p:grpSpPr>
          <a:xfrm>
            <a:off x="1698171" y="4614864"/>
            <a:ext cx="1745117" cy="1628774"/>
            <a:chOff x="1698171" y="4614864"/>
            <a:chExt cx="1745117" cy="1628774"/>
          </a:xfrm>
        </p:grpSpPr>
        <p:cxnSp>
          <p:nvCxnSpPr>
            <p:cNvPr id="14" name="Straight Arrow Connector 13"/>
            <p:cNvCxnSpPr/>
            <p:nvPr/>
          </p:nvCxnSpPr>
          <p:spPr bwMode="auto">
            <a:xfrm flipH="1" flipV="1">
              <a:off x="1698171" y="6113787"/>
              <a:ext cx="1745117" cy="129851"/>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17" name="Straight Arrow Connector 16"/>
            <p:cNvCxnSpPr/>
            <p:nvPr/>
          </p:nvCxnSpPr>
          <p:spPr bwMode="auto">
            <a:xfrm flipH="1" flipV="1">
              <a:off x="2270449" y="4614864"/>
              <a:ext cx="1172839" cy="1628774"/>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362118" y="2751677"/>
            <a:ext cx="8397707" cy="1426025"/>
          </a:xfrm>
          <a:prstGeom prst="rect">
            <a:avLst/>
          </a:prstGeom>
        </p:spPr>
      </p:pic>
    </p:spTree>
    <p:extLst>
      <p:ext uri="{BB962C8B-B14F-4D97-AF65-F5344CB8AC3E}">
        <p14:creationId xmlns:p14="http://schemas.microsoft.com/office/powerpoint/2010/main" val="25128817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Thomas, Buchanan &amp; Fleischmann</a:t>
            </a:r>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1219120" y="1827221"/>
            <a:ext cx="5294413" cy="5482382"/>
          </a:xfrm>
          <a:prstGeom prst="rect">
            <a:avLst/>
          </a:prstGeom>
        </p:spPr>
      </p:pic>
      <p:grpSp>
        <p:nvGrpSpPr>
          <p:cNvPr id="17" name="Group 16"/>
          <p:cNvGrpSpPr/>
          <p:nvPr/>
        </p:nvGrpSpPr>
        <p:grpSpPr>
          <a:xfrm>
            <a:off x="2066795" y="2244246"/>
            <a:ext cx="1177447" cy="2981194"/>
            <a:chOff x="2066795" y="2244246"/>
            <a:chExt cx="1177447" cy="2981194"/>
          </a:xfrm>
        </p:grpSpPr>
        <p:cxnSp>
          <p:nvCxnSpPr>
            <p:cNvPr id="6" name="Straight Connector 5"/>
            <p:cNvCxnSpPr/>
            <p:nvPr/>
          </p:nvCxnSpPr>
          <p:spPr bwMode="auto">
            <a:xfrm flipH="1" flipV="1">
              <a:off x="2642992" y="2244246"/>
              <a:ext cx="601250" cy="2981194"/>
            </a:xfrm>
            <a:prstGeom prst="line">
              <a:avLst/>
            </a:prstGeom>
            <a:solidFill>
              <a:schemeClr val="accent1"/>
            </a:solidFill>
            <a:ln w="31750" cap="flat" cmpd="sng" algn="ctr">
              <a:solidFill>
                <a:srgbClr val="FF0000"/>
              </a:solidFill>
              <a:prstDash val="solid"/>
              <a:round/>
              <a:headEnd type="none" w="med" len="med"/>
              <a:tailEnd type="none" w="sm" len="sm"/>
            </a:ln>
            <a:effectLst/>
          </p:spPr>
        </p:cxnSp>
        <p:sp>
          <p:nvSpPr>
            <p:cNvPr id="9" name="Freeform 8"/>
            <p:cNvSpPr/>
            <p:nvPr/>
          </p:nvSpPr>
          <p:spPr bwMode="auto">
            <a:xfrm>
              <a:off x="2066795" y="2267211"/>
              <a:ext cx="576197" cy="2893512"/>
            </a:xfrm>
            <a:custGeom>
              <a:avLst/>
              <a:gdLst>
                <a:gd name="connsiteX0" fmla="*/ 0 w 588723"/>
                <a:gd name="connsiteY0" fmla="*/ 2927082 h 2927082"/>
                <a:gd name="connsiteX1" fmla="*/ 200416 w 588723"/>
                <a:gd name="connsiteY1" fmla="*/ 409351 h 2927082"/>
                <a:gd name="connsiteX2" fmla="*/ 588723 w 588723"/>
                <a:gd name="connsiteY2" fmla="*/ 33570 h 2927082"/>
                <a:gd name="connsiteX0" fmla="*/ 0 w 588723"/>
                <a:gd name="connsiteY0" fmla="*/ 2907445 h 2907445"/>
                <a:gd name="connsiteX1" fmla="*/ 200416 w 588723"/>
                <a:gd name="connsiteY1" fmla="*/ 527500 h 2907445"/>
                <a:gd name="connsiteX2" fmla="*/ 588723 w 588723"/>
                <a:gd name="connsiteY2" fmla="*/ 13933 h 2907445"/>
                <a:gd name="connsiteX0" fmla="*/ 0 w 588723"/>
                <a:gd name="connsiteY0" fmla="*/ 2905769 h 2905769"/>
                <a:gd name="connsiteX1" fmla="*/ 187890 w 588723"/>
                <a:gd name="connsiteY1" fmla="*/ 550876 h 2905769"/>
                <a:gd name="connsiteX2" fmla="*/ 588723 w 588723"/>
                <a:gd name="connsiteY2" fmla="*/ 12257 h 2905769"/>
              </a:gdLst>
              <a:ahLst/>
              <a:cxnLst>
                <a:cxn ang="0">
                  <a:pos x="connsiteX0" y="connsiteY0"/>
                </a:cxn>
                <a:cxn ang="0">
                  <a:pos x="connsiteX1" y="connsiteY1"/>
                </a:cxn>
                <a:cxn ang="0">
                  <a:pos x="connsiteX2" y="connsiteY2"/>
                </a:cxn>
              </a:cxnLst>
              <a:rect l="l" t="t" r="r" b="b"/>
              <a:pathLst>
                <a:path w="588723" h="2905769">
                  <a:moveTo>
                    <a:pt x="0" y="2905769"/>
                  </a:moveTo>
                  <a:cubicBezTo>
                    <a:pt x="51148" y="1888029"/>
                    <a:pt x="89770" y="1033128"/>
                    <a:pt x="187890" y="550876"/>
                  </a:cubicBezTo>
                  <a:cubicBezTo>
                    <a:pt x="286011" y="68624"/>
                    <a:pt x="443630" y="-40979"/>
                    <a:pt x="588723" y="12257"/>
                  </a:cubicBezTo>
                </a:path>
              </a:pathLst>
            </a:custGeom>
            <a:noFill/>
            <a:ln w="38100" cap="flat" cmpd="sng" algn="ctr">
              <a:solidFill>
                <a:srgbClr val="FF0000"/>
              </a:solidFill>
              <a:prstDash val="solid"/>
              <a:round/>
              <a:headEnd type="none" w="med" len="med"/>
              <a:tailEnd type="none" w="med" len="med"/>
            </a:ln>
            <a:effectLst/>
          </p:spPr>
          <p:txBody>
            <a:bodyPr rtlCol="0" anchor="ctr"/>
            <a:lstStyle/>
            <a:p>
              <a:pPr algn="ctr"/>
              <a:endParaRPr lang="en-AU"/>
            </a:p>
          </p:txBody>
        </p:sp>
      </p:grpSp>
      <p:grpSp>
        <p:nvGrpSpPr>
          <p:cNvPr id="19" name="Group 18"/>
          <p:cNvGrpSpPr/>
          <p:nvPr/>
        </p:nvGrpSpPr>
        <p:grpSpPr>
          <a:xfrm>
            <a:off x="2066795" y="2422328"/>
            <a:ext cx="949891" cy="2803111"/>
            <a:chOff x="2066795" y="2422328"/>
            <a:chExt cx="949891" cy="2803111"/>
          </a:xfrm>
        </p:grpSpPr>
        <p:sp>
          <p:nvSpPr>
            <p:cNvPr id="11" name="Freeform 10"/>
            <p:cNvSpPr/>
            <p:nvPr/>
          </p:nvSpPr>
          <p:spPr bwMode="auto">
            <a:xfrm>
              <a:off x="2066795" y="2422328"/>
              <a:ext cx="821064" cy="2803111"/>
            </a:xfrm>
            <a:custGeom>
              <a:avLst/>
              <a:gdLst>
                <a:gd name="connsiteX0" fmla="*/ 0 w 588723"/>
                <a:gd name="connsiteY0" fmla="*/ 2927082 h 2927082"/>
                <a:gd name="connsiteX1" fmla="*/ 200416 w 588723"/>
                <a:gd name="connsiteY1" fmla="*/ 409351 h 2927082"/>
                <a:gd name="connsiteX2" fmla="*/ 588723 w 588723"/>
                <a:gd name="connsiteY2" fmla="*/ 33570 h 2927082"/>
                <a:gd name="connsiteX0" fmla="*/ 0 w 588723"/>
                <a:gd name="connsiteY0" fmla="*/ 2907445 h 2907445"/>
                <a:gd name="connsiteX1" fmla="*/ 200416 w 588723"/>
                <a:gd name="connsiteY1" fmla="*/ 527500 h 2907445"/>
                <a:gd name="connsiteX2" fmla="*/ 588723 w 588723"/>
                <a:gd name="connsiteY2" fmla="*/ 13933 h 2907445"/>
                <a:gd name="connsiteX0" fmla="*/ 0 w 588723"/>
                <a:gd name="connsiteY0" fmla="*/ 2905769 h 2905769"/>
                <a:gd name="connsiteX1" fmla="*/ 187890 w 588723"/>
                <a:gd name="connsiteY1" fmla="*/ 550876 h 2905769"/>
                <a:gd name="connsiteX2" fmla="*/ 588723 w 588723"/>
                <a:gd name="connsiteY2" fmla="*/ 12257 h 2905769"/>
                <a:gd name="connsiteX0" fmla="*/ 0 w 627118"/>
                <a:gd name="connsiteY0" fmla="*/ 2858529 h 2858529"/>
                <a:gd name="connsiteX1" fmla="*/ 187890 w 627118"/>
                <a:gd name="connsiteY1" fmla="*/ 503636 h 2858529"/>
                <a:gd name="connsiteX2" fmla="*/ 627118 w 627118"/>
                <a:gd name="connsiteY2" fmla="*/ 15333 h 2858529"/>
                <a:gd name="connsiteX0" fmla="*/ 19562 w 646680"/>
                <a:gd name="connsiteY0" fmla="*/ 2865832 h 2865832"/>
                <a:gd name="connsiteX1" fmla="*/ 41074 w 646680"/>
                <a:gd name="connsiteY1" fmla="*/ 448043 h 2865832"/>
                <a:gd name="connsiteX2" fmla="*/ 646680 w 646680"/>
                <a:gd name="connsiteY2" fmla="*/ 22636 h 2865832"/>
                <a:gd name="connsiteX0" fmla="*/ 0 w 627118"/>
                <a:gd name="connsiteY0" fmla="*/ 2875244 h 2875244"/>
                <a:gd name="connsiteX1" fmla="*/ 85503 w 627118"/>
                <a:gd name="connsiteY1" fmla="*/ 407139 h 2875244"/>
                <a:gd name="connsiteX2" fmla="*/ 627118 w 627118"/>
                <a:gd name="connsiteY2" fmla="*/ 32048 h 2875244"/>
                <a:gd name="connsiteX0" fmla="*/ 9698 w 636816"/>
                <a:gd name="connsiteY0" fmla="*/ 2888778 h 2888778"/>
                <a:gd name="connsiteX1" fmla="*/ 44008 w 636816"/>
                <a:gd name="connsiteY1" fmla="*/ 370357 h 2888778"/>
                <a:gd name="connsiteX2" fmla="*/ 636816 w 636816"/>
                <a:gd name="connsiteY2" fmla="*/ 45582 h 2888778"/>
                <a:gd name="connsiteX0" fmla="*/ 0 w 793497"/>
                <a:gd name="connsiteY0" fmla="*/ 2796987 h 2796987"/>
                <a:gd name="connsiteX1" fmla="*/ 200689 w 793497"/>
                <a:gd name="connsiteY1" fmla="*/ 366620 h 2796987"/>
                <a:gd name="connsiteX2" fmla="*/ 793497 w 793497"/>
                <a:gd name="connsiteY2" fmla="*/ 41845 h 2796987"/>
                <a:gd name="connsiteX0" fmla="*/ 0 w 838913"/>
                <a:gd name="connsiteY0" fmla="*/ 2816489 h 2816489"/>
                <a:gd name="connsiteX1" fmla="*/ 200689 w 838913"/>
                <a:gd name="connsiteY1" fmla="*/ 386122 h 2816489"/>
                <a:gd name="connsiteX2" fmla="*/ 838913 w 838913"/>
                <a:gd name="connsiteY2" fmla="*/ 35839 h 2816489"/>
                <a:gd name="connsiteX0" fmla="*/ 0 w 838913"/>
                <a:gd name="connsiteY0" fmla="*/ 2797235 h 2797235"/>
                <a:gd name="connsiteX1" fmla="*/ 148785 w 838913"/>
                <a:gd name="connsiteY1" fmla="*/ 481652 h 2797235"/>
                <a:gd name="connsiteX2" fmla="*/ 838913 w 838913"/>
                <a:gd name="connsiteY2" fmla="*/ 16585 h 2797235"/>
                <a:gd name="connsiteX0" fmla="*/ 0 w 838913"/>
                <a:gd name="connsiteY0" fmla="*/ 2802031 h 2802031"/>
                <a:gd name="connsiteX1" fmla="*/ 148785 w 838913"/>
                <a:gd name="connsiteY1" fmla="*/ 486448 h 2802031"/>
                <a:gd name="connsiteX2" fmla="*/ 838913 w 838913"/>
                <a:gd name="connsiteY2" fmla="*/ 21381 h 2802031"/>
                <a:gd name="connsiteX0" fmla="*/ 0 w 838913"/>
                <a:gd name="connsiteY0" fmla="*/ 2804890 h 2804890"/>
                <a:gd name="connsiteX1" fmla="*/ 194201 w 838913"/>
                <a:gd name="connsiteY1" fmla="*/ 470176 h 2804890"/>
                <a:gd name="connsiteX2" fmla="*/ 838913 w 838913"/>
                <a:gd name="connsiteY2" fmla="*/ 24240 h 2804890"/>
                <a:gd name="connsiteX0" fmla="*/ 0 w 838913"/>
                <a:gd name="connsiteY0" fmla="*/ 2814986 h 2814986"/>
                <a:gd name="connsiteX1" fmla="*/ 181225 w 838913"/>
                <a:gd name="connsiteY1" fmla="*/ 429257 h 2814986"/>
                <a:gd name="connsiteX2" fmla="*/ 838913 w 838913"/>
                <a:gd name="connsiteY2" fmla="*/ 34336 h 2814986"/>
                <a:gd name="connsiteX0" fmla="*/ 0 w 838913"/>
                <a:gd name="connsiteY0" fmla="*/ 2814986 h 2814986"/>
                <a:gd name="connsiteX1" fmla="*/ 181225 w 838913"/>
                <a:gd name="connsiteY1" fmla="*/ 429257 h 2814986"/>
                <a:gd name="connsiteX2" fmla="*/ 838913 w 838913"/>
                <a:gd name="connsiteY2" fmla="*/ 34336 h 2814986"/>
              </a:gdLst>
              <a:ahLst/>
              <a:cxnLst>
                <a:cxn ang="0">
                  <a:pos x="connsiteX0" y="connsiteY0"/>
                </a:cxn>
                <a:cxn ang="0">
                  <a:pos x="connsiteX1" y="connsiteY1"/>
                </a:cxn>
                <a:cxn ang="0">
                  <a:pos x="connsiteX2" y="connsiteY2"/>
                </a:cxn>
              </a:cxnLst>
              <a:rect l="l" t="t" r="r" b="b"/>
              <a:pathLst>
                <a:path w="838913" h="2814986">
                  <a:moveTo>
                    <a:pt x="0" y="2814986"/>
                  </a:moveTo>
                  <a:cubicBezTo>
                    <a:pt x="51148" y="1797246"/>
                    <a:pt x="119262" y="937337"/>
                    <a:pt x="181225" y="429257"/>
                  </a:cubicBezTo>
                  <a:cubicBezTo>
                    <a:pt x="243188" y="-78823"/>
                    <a:pt x="693820" y="-18900"/>
                    <a:pt x="838913" y="34336"/>
                  </a:cubicBezTo>
                </a:path>
              </a:pathLst>
            </a:custGeom>
            <a:noFill/>
            <a:ln w="38100" cap="flat" cmpd="sng" algn="ctr">
              <a:solidFill>
                <a:srgbClr val="00B0F0"/>
              </a:solidFill>
              <a:prstDash val="solid"/>
              <a:round/>
              <a:headEnd type="none" w="med" len="med"/>
              <a:tailEnd type="none" w="med" len="med"/>
            </a:ln>
            <a:effectLst/>
          </p:spPr>
          <p:txBody>
            <a:bodyPr rtlCol="0" anchor="ctr"/>
            <a:lstStyle/>
            <a:p>
              <a:pPr algn="ctr"/>
              <a:endParaRPr lang="en-AU"/>
            </a:p>
          </p:txBody>
        </p:sp>
        <p:cxnSp>
          <p:nvCxnSpPr>
            <p:cNvPr id="12" name="Straight Connector 11"/>
            <p:cNvCxnSpPr/>
            <p:nvPr/>
          </p:nvCxnSpPr>
          <p:spPr bwMode="auto">
            <a:xfrm flipH="1" flipV="1">
              <a:off x="2853849" y="2440253"/>
              <a:ext cx="162837" cy="2570158"/>
            </a:xfrm>
            <a:prstGeom prst="line">
              <a:avLst/>
            </a:prstGeom>
            <a:solidFill>
              <a:schemeClr val="accent1"/>
            </a:solidFill>
            <a:ln w="31750" cap="flat" cmpd="sng" algn="ctr">
              <a:solidFill>
                <a:srgbClr val="00B0F0"/>
              </a:solidFill>
              <a:prstDash val="solid"/>
              <a:round/>
              <a:headEnd type="none" w="med" len="med"/>
              <a:tailEnd type="none" w="sm" len="sm"/>
            </a:ln>
            <a:effectLst/>
          </p:spPr>
        </p:cxnSp>
      </p:grpSp>
    </p:spTree>
    <p:extLst>
      <p:ext uri="{BB962C8B-B14F-4D97-AF65-F5344CB8AC3E}">
        <p14:creationId xmlns:p14="http://schemas.microsoft.com/office/powerpoint/2010/main" val="2336431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Thomas, Buchanan &amp; Fleischmann</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317623" y="1300163"/>
            <a:ext cx="8826377" cy="4652727"/>
          </a:xfrm>
          <a:prstGeom prst="rect">
            <a:avLst/>
          </a:prstGeom>
        </p:spPr>
      </p:pic>
    </p:spTree>
    <p:extLst>
      <p:ext uri="{BB962C8B-B14F-4D97-AF65-F5344CB8AC3E}">
        <p14:creationId xmlns:p14="http://schemas.microsoft.com/office/powerpoint/2010/main" val="190653168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Thomas, Buchanan &amp; Fleischmann</a:t>
            </a: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91049" y="1300163"/>
            <a:ext cx="9029303" cy="5057094"/>
          </a:xfrm>
          <a:prstGeom prst="rect">
            <a:avLst/>
          </a:prstGeom>
        </p:spPr>
      </p:pic>
    </p:spTree>
    <p:extLst>
      <p:ext uri="{BB962C8B-B14F-4D97-AF65-F5344CB8AC3E}">
        <p14:creationId xmlns:p14="http://schemas.microsoft.com/office/powerpoint/2010/main" val="178738833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Thomas, Buchanan &amp; Fleischmann</a:t>
            </a:r>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203519" y="1069833"/>
            <a:ext cx="9017673" cy="5145910"/>
          </a:xfrm>
          <a:prstGeom prst="rect">
            <a:avLst/>
          </a:prstGeom>
        </p:spPr>
      </p:pic>
    </p:spTree>
    <p:extLst>
      <p:ext uri="{BB962C8B-B14F-4D97-AF65-F5344CB8AC3E}">
        <p14:creationId xmlns:p14="http://schemas.microsoft.com/office/powerpoint/2010/main" val="26117592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Structural design</a:t>
            </a:r>
            <a:endParaRPr lang="en-AU" dirty="0"/>
          </a:p>
        </p:txBody>
      </p:sp>
      <p:sp>
        <p:nvSpPr>
          <p:cNvPr id="3" name="Content Placeholder 2"/>
          <p:cNvSpPr>
            <a:spLocks noGrp="1"/>
          </p:cNvSpPr>
          <p:nvPr>
            <p:ph idx="1"/>
          </p:nvPr>
        </p:nvSpPr>
        <p:spPr>
          <a:xfrm>
            <a:off x="661988" y="1300163"/>
            <a:ext cx="7807325" cy="5724644"/>
          </a:xfrm>
        </p:spPr>
        <p:txBody>
          <a:bodyPr/>
          <a:lstStyle/>
          <a:p>
            <a:pPr marL="0" indent="0">
              <a:buNone/>
            </a:pPr>
            <a:r>
              <a:rPr lang="en-AU" dirty="0" smtClean="0"/>
              <a:t>… but there are many uncertainties</a:t>
            </a:r>
          </a:p>
          <a:p>
            <a:r>
              <a:rPr lang="en-AU" dirty="0" smtClean="0"/>
              <a:t>Dead loads, live loads, wind loads</a:t>
            </a:r>
          </a:p>
          <a:p>
            <a:r>
              <a:rPr lang="en-AU" dirty="0" smtClean="0"/>
              <a:t>Seismic and fire – analogy – extreme cases</a:t>
            </a:r>
          </a:p>
          <a:p>
            <a:r>
              <a:rPr lang="en-AU" dirty="0" smtClean="0"/>
              <a:t>Both push the structural performance beyond normal limits, allowing yield, and damage to occur</a:t>
            </a:r>
          </a:p>
          <a:p>
            <a:r>
              <a:rPr lang="en-AU" dirty="0" smtClean="0"/>
              <a:t>In seismic design, very important to understand the structural performance, dynamics, non-linear behaviour </a:t>
            </a:r>
            <a:r>
              <a:rPr lang="en-AU" dirty="0" err="1" smtClean="0"/>
              <a:t>etc</a:t>
            </a:r>
            <a:endParaRPr lang="en-AU" dirty="0" smtClean="0"/>
          </a:p>
          <a:p>
            <a:r>
              <a:rPr lang="en-AU" dirty="0" smtClean="0"/>
              <a:t>Need similar understanding in a structural fire case to check that performance will be achieved</a:t>
            </a:r>
          </a:p>
          <a:p>
            <a:endParaRPr lang="en-AU" dirty="0" smtClean="0"/>
          </a:p>
          <a:p>
            <a:endParaRPr lang="en-AU" dirty="0"/>
          </a:p>
        </p:txBody>
      </p:sp>
    </p:spTree>
    <p:extLst>
      <p:ext uri="{BB962C8B-B14F-4D97-AF65-F5344CB8AC3E}">
        <p14:creationId xmlns:p14="http://schemas.microsoft.com/office/powerpoint/2010/main" val="1686148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Fire Severity - Summary</a:t>
            </a:r>
            <a:endParaRPr lang="en-AU" dirty="0"/>
          </a:p>
        </p:txBody>
      </p:sp>
      <p:sp>
        <p:nvSpPr>
          <p:cNvPr id="3" name="Content Placeholder 2"/>
          <p:cNvSpPr>
            <a:spLocks noGrp="1"/>
          </p:cNvSpPr>
          <p:nvPr>
            <p:ph idx="1"/>
          </p:nvPr>
        </p:nvSpPr>
        <p:spPr>
          <a:xfrm>
            <a:off x="661988" y="1300163"/>
            <a:ext cx="7807325" cy="4247317"/>
          </a:xfrm>
        </p:spPr>
        <p:txBody>
          <a:bodyPr/>
          <a:lstStyle/>
          <a:p>
            <a:r>
              <a:rPr lang="en-AU" dirty="0" smtClean="0"/>
              <a:t>Time equivalence </a:t>
            </a:r>
            <a:r>
              <a:rPr lang="en-AU" dirty="0" err="1" smtClean="0"/>
              <a:t>calcs</a:t>
            </a:r>
            <a:r>
              <a:rPr lang="en-AU" dirty="0" smtClean="0"/>
              <a:t> can be useful, but care needed to apply only when valid</a:t>
            </a:r>
          </a:p>
          <a:p>
            <a:r>
              <a:rPr lang="en-AU" dirty="0" smtClean="0"/>
              <a:t>T </a:t>
            </a:r>
            <a:r>
              <a:rPr lang="en-AU" dirty="0" err="1" smtClean="0"/>
              <a:t>equiv</a:t>
            </a:r>
            <a:r>
              <a:rPr lang="en-AU" dirty="0" smtClean="0"/>
              <a:t> not useful for detailed structural fire assessment beyond applying FRL</a:t>
            </a:r>
          </a:p>
          <a:p>
            <a:r>
              <a:rPr lang="en-AU" dirty="0" smtClean="0"/>
              <a:t>Concerns in a number of cases, </a:t>
            </a:r>
            <a:r>
              <a:rPr lang="en-AU" dirty="0" err="1" smtClean="0"/>
              <a:t>eg</a:t>
            </a:r>
            <a:r>
              <a:rPr lang="en-AU" dirty="0" smtClean="0"/>
              <a:t> short fires, cases other than protected steel structure </a:t>
            </a:r>
          </a:p>
          <a:p>
            <a:r>
              <a:rPr lang="en-AU" dirty="0"/>
              <a:t>M</a:t>
            </a:r>
            <a:r>
              <a:rPr lang="en-AU" dirty="0" smtClean="0"/>
              <a:t>ore rigorous approach is possible, even with the same input data, that can provide better insight into performance and uses specific properties of the structure</a:t>
            </a:r>
            <a:endParaRPr lang="en-AU" dirty="0"/>
          </a:p>
        </p:txBody>
      </p:sp>
    </p:spTree>
    <p:extLst>
      <p:ext uri="{BB962C8B-B14F-4D97-AF65-F5344CB8AC3E}">
        <p14:creationId xmlns:p14="http://schemas.microsoft.com/office/powerpoint/2010/main" val="27752182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73772"/>
            <a:ext cx="8375650" cy="800219"/>
          </a:xfrm>
        </p:spPr>
        <p:txBody>
          <a:bodyPr/>
          <a:lstStyle/>
          <a:p>
            <a:r>
              <a:rPr lang="en-AU" dirty="0" smtClean="0"/>
              <a:t>Structural Performance in fire – ideal performance:</a:t>
            </a:r>
            <a:endParaRPr lang="en-AU" dirty="0"/>
          </a:p>
        </p:txBody>
      </p:sp>
      <p:sp>
        <p:nvSpPr>
          <p:cNvPr id="3" name="Content Placeholder 2"/>
          <p:cNvSpPr>
            <a:spLocks noGrp="1"/>
          </p:cNvSpPr>
          <p:nvPr>
            <p:ph idx="1"/>
          </p:nvPr>
        </p:nvSpPr>
        <p:spPr>
          <a:xfrm>
            <a:off x="661988" y="1300163"/>
            <a:ext cx="7807325" cy="2031325"/>
          </a:xfrm>
        </p:spPr>
        <p:txBody>
          <a:bodyPr/>
          <a:lstStyle/>
          <a:p>
            <a:pPr marL="0" indent="0">
              <a:buNone/>
            </a:pPr>
            <a:r>
              <a:rPr lang="en-AU" dirty="0" smtClean="0"/>
              <a:t>For buildings that would require Type A construction:</a:t>
            </a:r>
          </a:p>
          <a:p>
            <a:r>
              <a:rPr lang="en-AU" dirty="0" smtClean="0"/>
              <a:t>No collapse of main structure, with full burn out</a:t>
            </a:r>
          </a:p>
          <a:p>
            <a:r>
              <a:rPr lang="en-AU" dirty="0" smtClean="0"/>
              <a:t>No breach of compartmentation</a:t>
            </a:r>
          </a:p>
          <a:p>
            <a:r>
              <a:rPr lang="en-AU" dirty="0" smtClean="0"/>
              <a:t>Usually no active systems or intervention assumed</a:t>
            </a:r>
            <a:endParaRPr lang="en-AU" dirty="0"/>
          </a:p>
        </p:txBody>
      </p:sp>
    </p:spTree>
    <p:extLst>
      <p:ext uri="{BB962C8B-B14F-4D97-AF65-F5344CB8AC3E}">
        <p14:creationId xmlns:p14="http://schemas.microsoft.com/office/powerpoint/2010/main" val="4357327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73826"/>
            <a:ext cx="8375650" cy="400110"/>
          </a:xfrm>
        </p:spPr>
        <p:txBody>
          <a:bodyPr/>
          <a:lstStyle/>
          <a:p>
            <a:r>
              <a:rPr lang="en-AU" dirty="0" smtClean="0"/>
              <a:t>Do structural engineers understand fire?</a:t>
            </a:r>
            <a:endParaRPr lang="en-AU" dirty="0"/>
          </a:p>
        </p:txBody>
      </p:sp>
      <p:sp>
        <p:nvSpPr>
          <p:cNvPr id="3" name="Content Placeholder 2"/>
          <p:cNvSpPr>
            <a:spLocks noGrp="1"/>
          </p:cNvSpPr>
          <p:nvPr>
            <p:ph idx="1"/>
          </p:nvPr>
        </p:nvSpPr>
        <p:spPr>
          <a:xfrm>
            <a:off x="384174" y="914400"/>
            <a:ext cx="8488363" cy="6832640"/>
          </a:xfrm>
        </p:spPr>
        <p:txBody>
          <a:bodyPr/>
          <a:lstStyle/>
          <a:p>
            <a:r>
              <a:rPr lang="en-AU" dirty="0" smtClean="0"/>
              <a:t>Fire is not usually part of a structural engineers training (we are working on this!)</a:t>
            </a:r>
          </a:p>
          <a:p>
            <a:r>
              <a:rPr lang="en-AU" dirty="0" smtClean="0"/>
              <a:t>FRL, fire severity, not understood fully or not at all</a:t>
            </a:r>
          </a:p>
          <a:p>
            <a:r>
              <a:rPr lang="en-AU" dirty="0" smtClean="0"/>
              <a:t>BCA is rarely looked at </a:t>
            </a:r>
          </a:p>
          <a:p>
            <a:r>
              <a:rPr lang="en-AU" dirty="0" smtClean="0"/>
              <a:t>But on being told a required FRL, structural designers will apply code rules for concrete dimensions, cover </a:t>
            </a:r>
            <a:r>
              <a:rPr lang="en-AU" dirty="0" err="1" smtClean="0"/>
              <a:t>etc</a:t>
            </a:r>
            <a:endParaRPr lang="en-AU" dirty="0" smtClean="0"/>
          </a:p>
          <a:p>
            <a:r>
              <a:rPr lang="en-AU" dirty="0" smtClean="0"/>
              <a:t>Loading standards specify a ‘Fire Load case’, </a:t>
            </a:r>
            <a:r>
              <a:rPr lang="en-AU" dirty="0" err="1" smtClean="0"/>
              <a:t>ie</a:t>
            </a:r>
            <a:r>
              <a:rPr lang="en-AU" dirty="0" smtClean="0"/>
              <a:t> a reduced vertical load to be supported in the case of a fire. </a:t>
            </a:r>
          </a:p>
          <a:p>
            <a:r>
              <a:rPr lang="en-AU" dirty="0" smtClean="0"/>
              <a:t>For </a:t>
            </a:r>
            <a:r>
              <a:rPr lang="en-AU" dirty="0"/>
              <a:t>steel, can work out a ‘critical temperature</a:t>
            </a:r>
            <a:r>
              <a:rPr lang="en-AU" dirty="0" smtClean="0"/>
              <a:t>’, for single elements.</a:t>
            </a:r>
          </a:p>
          <a:p>
            <a:r>
              <a:rPr lang="en-AU" dirty="0" smtClean="0"/>
              <a:t>Fire performance of whole structure needs specialised knowledge</a:t>
            </a:r>
            <a:endParaRPr lang="en-AU" dirty="0"/>
          </a:p>
          <a:p>
            <a:endParaRPr lang="en-AU" dirty="0"/>
          </a:p>
        </p:txBody>
      </p:sp>
    </p:spTree>
    <p:extLst>
      <p:ext uri="{BB962C8B-B14F-4D97-AF65-F5344CB8AC3E}">
        <p14:creationId xmlns:p14="http://schemas.microsoft.com/office/powerpoint/2010/main" val="25634028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373826"/>
            <a:ext cx="8375650" cy="400110"/>
          </a:xfrm>
        </p:spPr>
        <p:txBody>
          <a:bodyPr/>
          <a:lstStyle/>
          <a:p>
            <a:r>
              <a:rPr lang="en-AU" dirty="0" smtClean="0"/>
              <a:t>Do fire engineers understand structures?</a:t>
            </a:r>
            <a:endParaRPr lang="en-AU" dirty="0"/>
          </a:p>
        </p:txBody>
      </p:sp>
      <p:sp>
        <p:nvSpPr>
          <p:cNvPr id="3" name="Content Placeholder 2"/>
          <p:cNvSpPr>
            <a:spLocks noGrp="1"/>
          </p:cNvSpPr>
          <p:nvPr>
            <p:ph idx="1"/>
          </p:nvPr>
        </p:nvSpPr>
        <p:spPr>
          <a:xfrm>
            <a:off x="384175" y="1785938"/>
            <a:ext cx="8488363" cy="2215991"/>
          </a:xfrm>
        </p:spPr>
        <p:txBody>
          <a:bodyPr/>
          <a:lstStyle/>
          <a:p>
            <a:r>
              <a:rPr lang="en-AU" dirty="0" smtClean="0"/>
              <a:t>??</a:t>
            </a:r>
          </a:p>
          <a:p>
            <a:endParaRPr lang="en-AU" dirty="0"/>
          </a:p>
          <a:p>
            <a:r>
              <a:rPr lang="en-AU" dirty="0" smtClean="0"/>
              <a:t>Conclusion: In assessing fire performance of structures, there are gaps in the usual understanding of the main players</a:t>
            </a:r>
            <a:endParaRPr lang="en-AU" dirty="0"/>
          </a:p>
        </p:txBody>
      </p:sp>
    </p:spTree>
    <p:extLst>
      <p:ext uri="{BB962C8B-B14F-4D97-AF65-F5344CB8AC3E}">
        <p14:creationId xmlns:p14="http://schemas.microsoft.com/office/powerpoint/2010/main" val="15031257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8338" y="2312152"/>
            <a:ext cx="7805737" cy="1052596"/>
          </a:xfrm>
        </p:spPr>
        <p:txBody>
          <a:bodyPr/>
          <a:lstStyle/>
          <a:p>
            <a:r>
              <a:rPr lang="en-AU" dirty="0" smtClean="0"/>
              <a:t>Concepts for structural fire performance</a:t>
            </a:r>
            <a:endParaRPr lang="en-AU" dirty="0"/>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42264087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rup01_black_boldtype">
  <a:themeElements>
    <a:clrScheme name="arup01_black_boldty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up01_black_boldtyp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flat" cmpd="sng" algn="ctr">
          <a:solidFill>
            <a:schemeClr val="tx1"/>
          </a:solidFill>
          <a:prstDash val="dash"/>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solidFill>
          <a:schemeClr val="accent1"/>
        </a:solidFill>
        <a:ln w="31750" cap="flat" cmpd="sng" algn="ctr">
          <a:solidFill>
            <a:srgbClr val="FF0000"/>
          </a:solidFill>
          <a:prstDash val="solid"/>
          <a:round/>
          <a:headEnd type="none" w="med" len="med"/>
          <a:tailEnd type="none" w="sm" len="sm"/>
        </a:ln>
        <a:effectLst/>
      </a:spPr>
      <a:bodyPr/>
      <a:lstStyle/>
    </a:lnDef>
  </a:objectDefaults>
  <a:extraClrSchemeLst>
    <a:extraClrScheme>
      <a:clrScheme name="arup01_black_boldty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up01_black_boldty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up01_black_boldty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up01_black_boldty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up01_black_boldty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up01_black_boldty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up01_black_boldtyp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up01_black_boldty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up01_black_boldty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up01_black_boldty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up01_black_boldty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up01_black_boldty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20940</TotalTime>
  <Words>1205</Words>
  <Application>Microsoft Office PowerPoint</Application>
  <PresentationFormat>On-screen Show (4:3)</PresentationFormat>
  <Paragraphs>192</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arup01_black_boldtype</vt:lpstr>
      <vt:lpstr>Fire performance of structures</vt:lpstr>
      <vt:lpstr>Structures and Fire</vt:lpstr>
      <vt:lpstr>Structural Design</vt:lpstr>
      <vt:lpstr>Structural Design</vt:lpstr>
      <vt:lpstr>Structural design</vt:lpstr>
      <vt:lpstr>Structural Performance in fire – ideal performance:</vt:lpstr>
      <vt:lpstr>Do structural engineers understand fire?</vt:lpstr>
      <vt:lpstr>Do fire engineers understand structures?</vt:lpstr>
      <vt:lpstr>Concepts for structural fire performance</vt:lpstr>
      <vt:lpstr>Structural Performance in fire – ideal performance:</vt:lpstr>
      <vt:lpstr>Fire Protection for single steel elements</vt:lpstr>
      <vt:lpstr>Steel - Reduction in strength and stiffness</vt:lpstr>
      <vt:lpstr>Load Cases – AS 1170.0</vt:lpstr>
      <vt:lpstr>Critical Temperature</vt:lpstr>
      <vt:lpstr>How quickly does steel heat up?</vt:lpstr>
      <vt:lpstr>Ksm Concept</vt:lpstr>
      <vt:lpstr>PowerPoint Presentation</vt:lpstr>
      <vt:lpstr>Importance of the slab</vt:lpstr>
      <vt:lpstr>Heron Tower</vt:lpstr>
      <vt:lpstr>Design fire protection layout</vt:lpstr>
      <vt:lpstr>One Shelley Street</vt:lpstr>
      <vt:lpstr>One Shelley Street</vt:lpstr>
      <vt:lpstr>Material Response - Timber</vt:lpstr>
      <vt:lpstr>Material Response - Concrete</vt:lpstr>
      <vt:lpstr>Fire Severity</vt:lpstr>
      <vt:lpstr>Time-Equivalent Analysis The more ventilation the lower the temperature so a lower rating possible</vt:lpstr>
      <vt:lpstr>Fire severity – time equivalence calculation</vt:lpstr>
      <vt:lpstr>Fire severity – time equivalence calculation</vt:lpstr>
      <vt:lpstr>Time equivalence – Eurocode formula</vt:lpstr>
      <vt:lpstr>Time equivalence calculations – pros and cons</vt:lpstr>
      <vt:lpstr>A more rigorous approach</vt:lpstr>
      <vt:lpstr>PowerPoint Presentation</vt:lpstr>
      <vt:lpstr>‘Slimflor’ system</vt:lpstr>
      <vt:lpstr>Finite Element Model</vt:lpstr>
      <vt:lpstr>Temperature and strength at 60 minutes</vt:lpstr>
      <vt:lpstr>1 dimensional assessment</vt:lpstr>
      <vt:lpstr>The effect of ventilation</vt:lpstr>
      <vt:lpstr>Comparison case – 60 minutes equivalent FRL</vt:lpstr>
      <vt:lpstr>Test case 60 FRL – compare using parametric fire, simple 1d heat transfer</vt:lpstr>
      <vt:lpstr>PowerPoint Presentation</vt:lpstr>
      <vt:lpstr>How about a much smaller steel section? </vt:lpstr>
      <vt:lpstr>Hot and fast or longer slower fire?</vt:lpstr>
      <vt:lpstr>Long slow fire</vt:lpstr>
      <vt:lpstr>400 dia concrete column</vt:lpstr>
      <vt:lpstr>PowerPoint Presentation</vt:lpstr>
      <vt:lpstr>Thomas, Buchanan &amp; Fleischmann</vt:lpstr>
      <vt:lpstr>Thomas, Buchanan &amp; Fleischmann</vt:lpstr>
      <vt:lpstr>Thomas, Buchanan &amp; Fleischmann</vt:lpstr>
      <vt:lpstr>Thomas, Buchanan &amp; Fleischmann</vt:lpstr>
      <vt:lpstr>Fire Severity - Summary</vt:lpstr>
    </vt:vector>
  </TitlesOfParts>
  <Company>Ove Arup &amp;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 and Fire</dc:title>
  <dc:creator>Ove Arup &amp; Partners</dc:creator>
  <cp:lastModifiedBy>EASyd</cp:lastModifiedBy>
  <cp:revision>348</cp:revision>
  <cp:lastPrinted>2000-08-25T07:22:42Z</cp:lastPrinted>
  <dcterms:created xsi:type="dcterms:W3CDTF">2003-08-25T08:42:52Z</dcterms:created>
  <dcterms:modified xsi:type="dcterms:W3CDTF">2015-06-17T05:26:44Z</dcterms:modified>
</cp:coreProperties>
</file>